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p:sldMasterIdLst>
    <p:sldMasterId id="2147483648" r:id="rId1"/>
  </p:sldMasterIdLst>
  <p:notesMasterIdLst>
    <p:notesMasterId r:id="rId16"/>
  </p:notesMasterIdLst>
  <p:sldIdLst>
    <p:sldId id="325" r:id="rId2"/>
    <p:sldId id="256" r:id="rId3"/>
    <p:sldId id="324" r:id="rId4"/>
    <p:sldId id="266" r:id="rId5"/>
    <p:sldId id="269" r:id="rId6"/>
    <p:sldId id="287" r:id="rId7"/>
    <p:sldId id="286" r:id="rId8"/>
    <p:sldId id="322" r:id="rId9"/>
    <p:sldId id="289" r:id="rId10"/>
    <p:sldId id="273" r:id="rId11"/>
    <p:sldId id="288" r:id="rId12"/>
    <p:sldId id="323" r:id="rId13"/>
    <p:sldId id="292" r:id="rId14"/>
    <p:sldId id="291" r:id="rId15"/>
  </p:sldIdLst>
  <p:sldSz cx="12192000" cy="6858000"/>
  <p:notesSz cx="6797675" cy="9926638"/>
  <p:defaultTextStyle>
    <a:defPPr>
      <a:defRPr lang="nb-NO"/>
    </a:defPPr>
    <a:lvl1pPr algn="l" rtl="0" eaLnBrk="0" fontAlgn="base" hangingPunct="0">
      <a:spcBef>
        <a:spcPct val="0"/>
      </a:spcBef>
      <a:spcAft>
        <a:spcPct val="0"/>
      </a:spcAft>
      <a:defRPr kern="1200">
        <a:solidFill>
          <a:srgbClr val="000000"/>
        </a:solidFill>
        <a:latin typeface="Helvetica" pitchFamily="2" charset="0"/>
        <a:ea typeface="Helvetica" pitchFamily="2" charset="0"/>
        <a:cs typeface="Helvetica" pitchFamily="2" charset="0"/>
        <a:sym typeface="Helvetica" pitchFamily="2" charset="0"/>
      </a:defRPr>
    </a:lvl1pPr>
    <a:lvl2pPr marL="457200" algn="l" rtl="0" eaLnBrk="0" fontAlgn="base" hangingPunct="0">
      <a:spcBef>
        <a:spcPct val="0"/>
      </a:spcBef>
      <a:spcAft>
        <a:spcPct val="0"/>
      </a:spcAft>
      <a:defRPr kern="1200">
        <a:solidFill>
          <a:srgbClr val="000000"/>
        </a:solidFill>
        <a:latin typeface="Helvetica" pitchFamily="2" charset="0"/>
        <a:ea typeface="Helvetica" pitchFamily="2" charset="0"/>
        <a:cs typeface="Helvetica" pitchFamily="2" charset="0"/>
        <a:sym typeface="Helvetica" pitchFamily="2" charset="0"/>
      </a:defRPr>
    </a:lvl2pPr>
    <a:lvl3pPr marL="914400" algn="l" rtl="0" eaLnBrk="0" fontAlgn="base" hangingPunct="0">
      <a:spcBef>
        <a:spcPct val="0"/>
      </a:spcBef>
      <a:spcAft>
        <a:spcPct val="0"/>
      </a:spcAft>
      <a:defRPr kern="1200">
        <a:solidFill>
          <a:srgbClr val="000000"/>
        </a:solidFill>
        <a:latin typeface="Helvetica" pitchFamily="2" charset="0"/>
        <a:ea typeface="Helvetica" pitchFamily="2" charset="0"/>
        <a:cs typeface="Helvetica" pitchFamily="2" charset="0"/>
        <a:sym typeface="Helvetica" pitchFamily="2" charset="0"/>
      </a:defRPr>
    </a:lvl3pPr>
    <a:lvl4pPr marL="1371600" algn="l" rtl="0" eaLnBrk="0" fontAlgn="base" hangingPunct="0">
      <a:spcBef>
        <a:spcPct val="0"/>
      </a:spcBef>
      <a:spcAft>
        <a:spcPct val="0"/>
      </a:spcAft>
      <a:defRPr kern="1200">
        <a:solidFill>
          <a:srgbClr val="000000"/>
        </a:solidFill>
        <a:latin typeface="Helvetica" pitchFamily="2" charset="0"/>
        <a:ea typeface="Helvetica" pitchFamily="2" charset="0"/>
        <a:cs typeface="Helvetica" pitchFamily="2" charset="0"/>
        <a:sym typeface="Helvetica" pitchFamily="2" charset="0"/>
      </a:defRPr>
    </a:lvl4pPr>
    <a:lvl5pPr marL="1828800" algn="l" rtl="0" eaLnBrk="0" fontAlgn="base" hangingPunct="0">
      <a:spcBef>
        <a:spcPct val="0"/>
      </a:spcBef>
      <a:spcAft>
        <a:spcPct val="0"/>
      </a:spcAft>
      <a:defRPr kern="1200">
        <a:solidFill>
          <a:srgbClr val="000000"/>
        </a:solidFill>
        <a:latin typeface="Helvetica" pitchFamily="2" charset="0"/>
        <a:ea typeface="Helvetica" pitchFamily="2" charset="0"/>
        <a:cs typeface="Helvetica" pitchFamily="2" charset="0"/>
        <a:sym typeface="Helvetica" pitchFamily="2" charset="0"/>
      </a:defRPr>
    </a:lvl5pPr>
    <a:lvl6pPr marL="2286000" algn="l" defTabSz="914400" rtl="0" eaLnBrk="1" latinLnBrk="0" hangingPunct="1">
      <a:defRPr kern="1200">
        <a:solidFill>
          <a:srgbClr val="000000"/>
        </a:solidFill>
        <a:latin typeface="Helvetica" pitchFamily="2" charset="0"/>
        <a:ea typeface="Helvetica" pitchFamily="2" charset="0"/>
        <a:cs typeface="Helvetica" pitchFamily="2" charset="0"/>
        <a:sym typeface="Helvetica" pitchFamily="2" charset="0"/>
      </a:defRPr>
    </a:lvl6pPr>
    <a:lvl7pPr marL="2743200" algn="l" defTabSz="914400" rtl="0" eaLnBrk="1" latinLnBrk="0" hangingPunct="1">
      <a:defRPr kern="1200">
        <a:solidFill>
          <a:srgbClr val="000000"/>
        </a:solidFill>
        <a:latin typeface="Helvetica" pitchFamily="2" charset="0"/>
        <a:ea typeface="Helvetica" pitchFamily="2" charset="0"/>
        <a:cs typeface="Helvetica" pitchFamily="2" charset="0"/>
        <a:sym typeface="Helvetica" pitchFamily="2" charset="0"/>
      </a:defRPr>
    </a:lvl7pPr>
    <a:lvl8pPr marL="3200400" algn="l" defTabSz="914400" rtl="0" eaLnBrk="1" latinLnBrk="0" hangingPunct="1">
      <a:defRPr kern="1200">
        <a:solidFill>
          <a:srgbClr val="000000"/>
        </a:solidFill>
        <a:latin typeface="Helvetica" pitchFamily="2" charset="0"/>
        <a:ea typeface="Helvetica" pitchFamily="2" charset="0"/>
        <a:cs typeface="Helvetica" pitchFamily="2" charset="0"/>
        <a:sym typeface="Helvetica" pitchFamily="2" charset="0"/>
      </a:defRPr>
    </a:lvl8pPr>
    <a:lvl9pPr marL="3657600" algn="l" defTabSz="914400" rtl="0" eaLnBrk="1" latinLnBrk="0" hangingPunct="1">
      <a:defRPr kern="1200">
        <a:solidFill>
          <a:srgbClr val="000000"/>
        </a:solidFill>
        <a:latin typeface="Helvetica" pitchFamily="2" charset="0"/>
        <a:ea typeface="Helvetica" pitchFamily="2" charset="0"/>
        <a:cs typeface="Helvetica" pitchFamily="2" charset="0"/>
        <a:sym typeface="Helvetica" pitchFamily="2"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93" autoAdjust="0"/>
    <p:restoredTop sz="94663"/>
  </p:normalViewPr>
  <p:slideViewPr>
    <p:cSldViewPr>
      <p:cViewPr varScale="1">
        <p:scale>
          <a:sx n="91" d="100"/>
          <a:sy n="91" d="100"/>
        </p:scale>
        <p:origin x="2704" y="44"/>
      </p:cViewPr>
      <p:guideLst>
        <p:guide orient="horz" pos="2160"/>
        <p:guide pos="3840"/>
      </p:guideLst>
    </p:cSldViewPr>
  </p:slideViewPr>
  <p:notesTextViewPr>
    <p:cViewPr>
      <p:scale>
        <a:sx n="1" d="1"/>
        <a:sy n="1" d="1"/>
      </p:scale>
      <p:origin x="0" y="0"/>
    </p:cViewPr>
  </p:notesTextViewPr>
  <p:sorterViewPr>
    <p:cViewPr>
      <p:scale>
        <a:sx n="100" d="100"/>
        <a:sy n="100" d="100"/>
      </p:scale>
      <p:origin x="0" y="-190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1">
            <a:extLst>
              <a:ext uri="{FF2B5EF4-FFF2-40B4-BE49-F238E27FC236}">
                <a16:creationId xmlns:a16="http://schemas.microsoft.com/office/drawing/2014/main" id="{8AA3CEB7-6F1D-29CD-9AA7-26C11E72DEB0}"/>
              </a:ext>
            </a:extLst>
          </p:cNvPr>
          <p:cNvSpPr>
            <a:spLocks noGrp="1" noRot="1" noChangeAspect="1"/>
          </p:cNvSpPr>
          <p:nvPr>
            <p:ph type="sldImg"/>
          </p:nvPr>
        </p:nvSpPr>
        <p:spPr bwMode="auto">
          <a:xfrm>
            <a:off x="90488" y="744538"/>
            <a:ext cx="6616700" cy="3722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 name="Rectangle 2">
            <a:extLst>
              <a:ext uri="{FF2B5EF4-FFF2-40B4-BE49-F238E27FC236}">
                <a16:creationId xmlns:a16="http://schemas.microsoft.com/office/drawing/2014/main" id="{AB0044A1-263C-6957-CBD3-018631A97411}"/>
              </a:ext>
            </a:extLst>
          </p:cNvPr>
          <p:cNvSpPr>
            <a:spLocks noGrp="1"/>
          </p:cNvSpPr>
          <p:nvPr>
            <p:ph type="body" sz="quarter" idx="1"/>
          </p:nvPr>
        </p:nvSpPr>
        <p:spPr bwMode="auto">
          <a:xfrm>
            <a:off x="906357" y="4715153"/>
            <a:ext cx="4984962" cy="4466987"/>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nb-NO" altLang="nb-NO" noProof="0">
                <a:sym typeface="Calibri" panose="020F0502020204030204" pitchFamily="34" charset="0"/>
              </a:rPr>
              <a:t>Click to edit Template text styles</a:t>
            </a:r>
          </a:p>
          <a:p>
            <a:pPr lvl="1"/>
            <a:r>
              <a:rPr lang="nb-NO" altLang="nb-NO" noProof="0">
                <a:sym typeface="Calibri" panose="020F0502020204030204" pitchFamily="34" charset="0"/>
              </a:rPr>
              <a:t>Second level</a:t>
            </a:r>
          </a:p>
          <a:p>
            <a:pPr lvl="2"/>
            <a:r>
              <a:rPr lang="nb-NO" altLang="nb-NO" noProof="0">
                <a:sym typeface="Calibri" panose="020F0502020204030204" pitchFamily="34" charset="0"/>
              </a:rPr>
              <a:t>Third level</a:t>
            </a:r>
          </a:p>
          <a:p>
            <a:pPr lvl="3"/>
            <a:r>
              <a:rPr lang="nb-NO" altLang="nb-NO" noProof="0">
                <a:sym typeface="Calibri" panose="020F0502020204030204" pitchFamily="34" charset="0"/>
              </a:rPr>
              <a:t>Fourth level</a:t>
            </a:r>
          </a:p>
          <a:p>
            <a:pPr lvl="4"/>
            <a:r>
              <a:rPr lang="nb-NO" altLang="nb-NO" noProof="0">
                <a:sym typeface="Calibri" panose="020F0502020204030204" pitchFamily="34" charset="0"/>
              </a:rPr>
              <a:t>Fifth level</a:t>
            </a:r>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1pPr>
    <a:lvl2pPr indent="228600" algn="l" rtl="0" eaLnBrk="0" fontAlgn="base" hangingPunct="0">
      <a:spcBef>
        <a:spcPct val="0"/>
      </a:spcBef>
      <a:spcAft>
        <a:spcPct val="0"/>
      </a:spcAft>
      <a:defRPr sz="1200"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2pPr>
    <a:lvl3pPr indent="457200" algn="l" rtl="0" eaLnBrk="0" fontAlgn="base" hangingPunct="0">
      <a:spcBef>
        <a:spcPct val="0"/>
      </a:spcBef>
      <a:spcAft>
        <a:spcPct val="0"/>
      </a:spcAft>
      <a:defRPr sz="1200"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3pPr>
    <a:lvl4pPr indent="685800" algn="l" rtl="0" eaLnBrk="0" fontAlgn="base" hangingPunct="0">
      <a:spcBef>
        <a:spcPct val="0"/>
      </a:spcBef>
      <a:spcAft>
        <a:spcPct val="0"/>
      </a:spcAft>
      <a:defRPr sz="1200"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4pPr>
    <a:lvl5pPr indent="914400" algn="l" rtl="0" eaLnBrk="0" fontAlgn="base" hangingPunct="0">
      <a:spcBef>
        <a:spcPct val="0"/>
      </a:spcBef>
      <a:spcAft>
        <a:spcPct val="0"/>
      </a:spcAft>
      <a:defRPr sz="1200"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90488" y="744538"/>
            <a:ext cx="6616700" cy="3722687"/>
          </a:xfrm>
        </p:spPr>
      </p:sp>
      <p:sp>
        <p:nvSpPr>
          <p:cNvPr id="3" name="Plassholder for notater 2"/>
          <p:cNvSpPr>
            <a:spLocks noGrp="1"/>
          </p:cNvSpPr>
          <p:nvPr>
            <p:ph type="body" idx="1"/>
          </p:nvPr>
        </p:nvSpPr>
        <p:spPr/>
        <p:txBody>
          <a:bodyPr/>
          <a:lstStyle/>
          <a:p>
            <a:endParaRPr lang="nb-NO" dirty="0"/>
          </a:p>
        </p:txBody>
      </p:sp>
    </p:spTree>
    <p:extLst>
      <p:ext uri="{BB962C8B-B14F-4D97-AF65-F5344CB8AC3E}">
        <p14:creationId xmlns:p14="http://schemas.microsoft.com/office/powerpoint/2010/main" val="3044609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Rectangle 3">
            <a:extLst>
              <a:ext uri="{FF2B5EF4-FFF2-40B4-BE49-F238E27FC236}">
                <a16:creationId xmlns:a16="http://schemas.microsoft.com/office/drawing/2014/main" id="{C1E714DB-AE09-EE45-1733-7B956FA20078}"/>
              </a:ext>
            </a:extLst>
          </p:cNvPr>
          <p:cNvSpPr>
            <a:spLocks noGrp="1"/>
          </p:cNvSpPr>
          <p:nvPr>
            <p:ph type="sldNum" sz="quarter" idx="10"/>
          </p:nvPr>
        </p:nvSpPr>
        <p:spPr>
          <a:ln/>
        </p:spPr>
        <p:txBody>
          <a:bodyPr/>
          <a:lstStyle>
            <a:lvl1pPr>
              <a:defRPr/>
            </a:lvl1pPr>
          </a:lstStyle>
          <a:p>
            <a:pPr>
              <a:defRPr/>
            </a:pPr>
            <a:fld id="{7BAB7ACB-EFE0-6A46-B137-82C9A473624C}" type="slidenum">
              <a:rPr lang="nb-NO" altLang="nb-NO"/>
              <a:pPr>
                <a:defRPr/>
              </a:pPr>
              <a:t>‹#›</a:t>
            </a:fld>
            <a:endParaRPr lang="nb-NO" altLang="nb-NO"/>
          </a:p>
        </p:txBody>
      </p:sp>
    </p:spTree>
    <p:extLst>
      <p:ext uri="{BB962C8B-B14F-4D97-AF65-F5344CB8AC3E}">
        <p14:creationId xmlns:p14="http://schemas.microsoft.com/office/powerpoint/2010/main" val="70166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Rectangle 3">
            <a:extLst>
              <a:ext uri="{FF2B5EF4-FFF2-40B4-BE49-F238E27FC236}">
                <a16:creationId xmlns:a16="http://schemas.microsoft.com/office/drawing/2014/main" id="{A2DB243B-8B80-447F-632D-0AF1D9B71129}"/>
              </a:ext>
            </a:extLst>
          </p:cNvPr>
          <p:cNvSpPr>
            <a:spLocks noGrp="1"/>
          </p:cNvSpPr>
          <p:nvPr>
            <p:ph type="sldNum" sz="quarter" idx="10"/>
          </p:nvPr>
        </p:nvSpPr>
        <p:spPr>
          <a:ln/>
        </p:spPr>
        <p:txBody>
          <a:bodyPr/>
          <a:lstStyle>
            <a:lvl1pPr>
              <a:defRPr/>
            </a:lvl1pPr>
          </a:lstStyle>
          <a:p>
            <a:pPr>
              <a:defRPr/>
            </a:pPr>
            <a:fld id="{257C72E2-8B26-C64A-8652-64C94FA0BD74}" type="slidenum">
              <a:rPr lang="nb-NO" altLang="nb-NO"/>
              <a:pPr>
                <a:defRPr/>
              </a:pPr>
              <a:t>‹#›</a:t>
            </a:fld>
            <a:endParaRPr lang="nb-NO" altLang="nb-NO"/>
          </a:p>
        </p:txBody>
      </p:sp>
    </p:spTree>
    <p:extLst>
      <p:ext uri="{BB962C8B-B14F-4D97-AF65-F5344CB8AC3E}">
        <p14:creationId xmlns:p14="http://schemas.microsoft.com/office/powerpoint/2010/main" val="2790841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Rectangle 3">
            <a:extLst>
              <a:ext uri="{FF2B5EF4-FFF2-40B4-BE49-F238E27FC236}">
                <a16:creationId xmlns:a16="http://schemas.microsoft.com/office/drawing/2014/main" id="{80337923-FC27-8384-E06D-E84146640856}"/>
              </a:ext>
            </a:extLst>
          </p:cNvPr>
          <p:cNvSpPr>
            <a:spLocks noGrp="1"/>
          </p:cNvSpPr>
          <p:nvPr>
            <p:ph type="sldNum" sz="quarter" idx="10"/>
          </p:nvPr>
        </p:nvSpPr>
        <p:spPr>
          <a:ln/>
        </p:spPr>
        <p:txBody>
          <a:bodyPr/>
          <a:lstStyle>
            <a:lvl1pPr>
              <a:defRPr/>
            </a:lvl1pPr>
          </a:lstStyle>
          <a:p>
            <a:pPr>
              <a:defRPr/>
            </a:pPr>
            <a:fld id="{76FD722E-70F4-0C4A-AAEE-ADB5550B3C5A}" type="slidenum">
              <a:rPr lang="nb-NO" altLang="nb-NO"/>
              <a:pPr>
                <a:defRPr/>
              </a:pPr>
              <a:t>‹#›</a:t>
            </a:fld>
            <a:endParaRPr lang="nb-NO" altLang="nb-NO"/>
          </a:p>
        </p:txBody>
      </p:sp>
    </p:spTree>
    <p:extLst>
      <p:ext uri="{BB962C8B-B14F-4D97-AF65-F5344CB8AC3E}">
        <p14:creationId xmlns:p14="http://schemas.microsoft.com/office/powerpoint/2010/main" val="974337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Rectangle 3">
            <a:extLst>
              <a:ext uri="{FF2B5EF4-FFF2-40B4-BE49-F238E27FC236}">
                <a16:creationId xmlns:a16="http://schemas.microsoft.com/office/drawing/2014/main" id="{26E6BF4B-6377-ABD8-60F8-98EC12AB80F4}"/>
              </a:ext>
            </a:extLst>
          </p:cNvPr>
          <p:cNvSpPr>
            <a:spLocks noGrp="1"/>
          </p:cNvSpPr>
          <p:nvPr>
            <p:ph type="sldNum" sz="quarter" idx="10"/>
          </p:nvPr>
        </p:nvSpPr>
        <p:spPr>
          <a:ln/>
        </p:spPr>
        <p:txBody>
          <a:bodyPr/>
          <a:lstStyle>
            <a:lvl1pPr>
              <a:defRPr/>
            </a:lvl1pPr>
          </a:lstStyle>
          <a:p>
            <a:pPr>
              <a:defRPr/>
            </a:pPr>
            <a:fld id="{995D1CD6-C191-3940-9E5C-2F37CC208AF8}" type="slidenum">
              <a:rPr lang="nb-NO" altLang="nb-NO"/>
              <a:pPr>
                <a:defRPr/>
              </a:pPr>
              <a:t>‹#›</a:t>
            </a:fld>
            <a:endParaRPr lang="nb-NO" altLang="nb-NO"/>
          </a:p>
        </p:txBody>
      </p:sp>
    </p:spTree>
    <p:extLst>
      <p:ext uri="{BB962C8B-B14F-4D97-AF65-F5344CB8AC3E}">
        <p14:creationId xmlns:p14="http://schemas.microsoft.com/office/powerpoint/2010/main" val="4247781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nb-NO"/>
              <a:t>Klikk for å redigere tekststiler i malen</a:t>
            </a:r>
          </a:p>
        </p:txBody>
      </p:sp>
      <p:sp>
        <p:nvSpPr>
          <p:cNvPr id="4" name="Rectangle 3">
            <a:extLst>
              <a:ext uri="{FF2B5EF4-FFF2-40B4-BE49-F238E27FC236}">
                <a16:creationId xmlns:a16="http://schemas.microsoft.com/office/drawing/2014/main" id="{D763475D-1F05-0B4C-8BB1-84A51BA33022}"/>
              </a:ext>
            </a:extLst>
          </p:cNvPr>
          <p:cNvSpPr>
            <a:spLocks noGrp="1"/>
          </p:cNvSpPr>
          <p:nvPr>
            <p:ph type="sldNum" sz="quarter" idx="10"/>
          </p:nvPr>
        </p:nvSpPr>
        <p:spPr>
          <a:ln/>
        </p:spPr>
        <p:txBody>
          <a:bodyPr/>
          <a:lstStyle>
            <a:lvl1pPr>
              <a:defRPr/>
            </a:lvl1pPr>
          </a:lstStyle>
          <a:p>
            <a:pPr>
              <a:defRPr/>
            </a:pPr>
            <a:fld id="{A1F82917-5A46-6442-94F1-0538C915FBBA}" type="slidenum">
              <a:rPr lang="nb-NO" altLang="nb-NO"/>
              <a:pPr>
                <a:defRPr/>
              </a:pPr>
              <a:t>‹#›</a:t>
            </a:fld>
            <a:endParaRPr lang="nb-NO" altLang="nb-NO"/>
          </a:p>
        </p:txBody>
      </p:sp>
    </p:spTree>
    <p:extLst>
      <p:ext uri="{BB962C8B-B14F-4D97-AF65-F5344CB8AC3E}">
        <p14:creationId xmlns:p14="http://schemas.microsoft.com/office/powerpoint/2010/main" val="185373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Rectangle 3">
            <a:extLst>
              <a:ext uri="{FF2B5EF4-FFF2-40B4-BE49-F238E27FC236}">
                <a16:creationId xmlns:a16="http://schemas.microsoft.com/office/drawing/2014/main" id="{732DA9CB-1F43-99C7-44AC-68EF76189062}"/>
              </a:ext>
            </a:extLst>
          </p:cNvPr>
          <p:cNvSpPr>
            <a:spLocks noGrp="1"/>
          </p:cNvSpPr>
          <p:nvPr>
            <p:ph type="sldNum" sz="quarter" idx="10"/>
          </p:nvPr>
        </p:nvSpPr>
        <p:spPr>
          <a:ln/>
        </p:spPr>
        <p:txBody>
          <a:bodyPr/>
          <a:lstStyle>
            <a:lvl1pPr>
              <a:defRPr/>
            </a:lvl1pPr>
          </a:lstStyle>
          <a:p>
            <a:pPr>
              <a:defRPr/>
            </a:pPr>
            <a:fld id="{AA027939-34C8-4D40-BBF6-01F3A01C0F9A}" type="slidenum">
              <a:rPr lang="nb-NO" altLang="nb-NO"/>
              <a:pPr>
                <a:defRPr/>
              </a:pPr>
              <a:t>‹#›</a:t>
            </a:fld>
            <a:endParaRPr lang="nb-NO" altLang="nb-NO"/>
          </a:p>
        </p:txBody>
      </p:sp>
    </p:spTree>
    <p:extLst>
      <p:ext uri="{BB962C8B-B14F-4D97-AF65-F5344CB8AC3E}">
        <p14:creationId xmlns:p14="http://schemas.microsoft.com/office/powerpoint/2010/main" val="1244694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Rectangle 3">
            <a:extLst>
              <a:ext uri="{FF2B5EF4-FFF2-40B4-BE49-F238E27FC236}">
                <a16:creationId xmlns:a16="http://schemas.microsoft.com/office/drawing/2014/main" id="{D2AEEB01-D58A-6FC6-AF9F-42D1E8C54B9D}"/>
              </a:ext>
            </a:extLst>
          </p:cNvPr>
          <p:cNvSpPr>
            <a:spLocks noGrp="1"/>
          </p:cNvSpPr>
          <p:nvPr>
            <p:ph type="sldNum" sz="quarter" idx="10"/>
          </p:nvPr>
        </p:nvSpPr>
        <p:spPr>
          <a:ln/>
        </p:spPr>
        <p:txBody>
          <a:bodyPr/>
          <a:lstStyle>
            <a:lvl1pPr>
              <a:defRPr/>
            </a:lvl1pPr>
          </a:lstStyle>
          <a:p>
            <a:pPr>
              <a:defRPr/>
            </a:pPr>
            <a:fld id="{A972D996-4E37-A646-A8D6-3E464FB5A138}" type="slidenum">
              <a:rPr lang="nb-NO" altLang="nb-NO"/>
              <a:pPr>
                <a:defRPr/>
              </a:pPr>
              <a:t>‹#›</a:t>
            </a:fld>
            <a:endParaRPr lang="nb-NO" altLang="nb-NO"/>
          </a:p>
        </p:txBody>
      </p:sp>
    </p:spTree>
    <p:extLst>
      <p:ext uri="{BB962C8B-B14F-4D97-AF65-F5344CB8AC3E}">
        <p14:creationId xmlns:p14="http://schemas.microsoft.com/office/powerpoint/2010/main" val="928544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Rectangle 3">
            <a:extLst>
              <a:ext uri="{FF2B5EF4-FFF2-40B4-BE49-F238E27FC236}">
                <a16:creationId xmlns:a16="http://schemas.microsoft.com/office/drawing/2014/main" id="{DBC94B50-2B16-7034-0E35-FB85894BAF69}"/>
              </a:ext>
            </a:extLst>
          </p:cNvPr>
          <p:cNvSpPr>
            <a:spLocks noGrp="1"/>
          </p:cNvSpPr>
          <p:nvPr>
            <p:ph type="sldNum" sz="quarter" idx="10"/>
          </p:nvPr>
        </p:nvSpPr>
        <p:spPr>
          <a:ln/>
        </p:spPr>
        <p:txBody>
          <a:bodyPr/>
          <a:lstStyle>
            <a:lvl1pPr>
              <a:defRPr/>
            </a:lvl1pPr>
          </a:lstStyle>
          <a:p>
            <a:pPr>
              <a:defRPr/>
            </a:pPr>
            <a:fld id="{0DCCDBB2-131A-6547-8E47-B68DB399FB93}" type="slidenum">
              <a:rPr lang="nb-NO" altLang="nb-NO"/>
              <a:pPr>
                <a:defRPr/>
              </a:pPr>
              <a:t>‹#›</a:t>
            </a:fld>
            <a:endParaRPr lang="nb-NO" altLang="nb-NO"/>
          </a:p>
        </p:txBody>
      </p:sp>
    </p:spTree>
    <p:extLst>
      <p:ext uri="{BB962C8B-B14F-4D97-AF65-F5344CB8AC3E}">
        <p14:creationId xmlns:p14="http://schemas.microsoft.com/office/powerpoint/2010/main" val="704776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57FBE0CE-05E0-A7F5-0653-65A4BBF6B467}"/>
              </a:ext>
            </a:extLst>
          </p:cNvPr>
          <p:cNvSpPr>
            <a:spLocks noGrp="1"/>
          </p:cNvSpPr>
          <p:nvPr>
            <p:ph type="sldNum" sz="quarter" idx="10"/>
          </p:nvPr>
        </p:nvSpPr>
        <p:spPr>
          <a:ln/>
        </p:spPr>
        <p:txBody>
          <a:bodyPr/>
          <a:lstStyle>
            <a:lvl1pPr>
              <a:defRPr/>
            </a:lvl1pPr>
          </a:lstStyle>
          <a:p>
            <a:pPr>
              <a:defRPr/>
            </a:pPr>
            <a:fld id="{FAD3F348-8D4F-5D43-AC25-ADDD0D431B70}" type="slidenum">
              <a:rPr lang="nb-NO" altLang="nb-NO"/>
              <a:pPr>
                <a:defRPr/>
              </a:pPr>
              <a:t>‹#›</a:t>
            </a:fld>
            <a:endParaRPr lang="nb-NO" altLang="nb-NO"/>
          </a:p>
        </p:txBody>
      </p:sp>
    </p:spTree>
    <p:extLst>
      <p:ext uri="{BB962C8B-B14F-4D97-AF65-F5344CB8AC3E}">
        <p14:creationId xmlns:p14="http://schemas.microsoft.com/office/powerpoint/2010/main" val="3914644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Rectangle 3">
            <a:extLst>
              <a:ext uri="{FF2B5EF4-FFF2-40B4-BE49-F238E27FC236}">
                <a16:creationId xmlns:a16="http://schemas.microsoft.com/office/drawing/2014/main" id="{34A4956D-E550-198C-52E6-F7CE4D9778AA}"/>
              </a:ext>
            </a:extLst>
          </p:cNvPr>
          <p:cNvSpPr>
            <a:spLocks noGrp="1"/>
          </p:cNvSpPr>
          <p:nvPr>
            <p:ph type="sldNum" sz="quarter" idx="10"/>
          </p:nvPr>
        </p:nvSpPr>
        <p:spPr>
          <a:ln/>
        </p:spPr>
        <p:txBody>
          <a:bodyPr/>
          <a:lstStyle>
            <a:lvl1pPr>
              <a:defRPr/>
            </a:lvl1pPr>
          </a:lstStyle>
          <a:p>
            <a:pPr>
              <a:defRPr/>
            </a:pPr>
            <a:fld id="{5A64F15F-18DD-2747-90FF-4E61330E49B7}" type="slidenum">
              <a:rPr lang="nb-NO" altLang="nb-NO"/>
              <a:pPr>
                <a:defRPr/>
              </a:pPr>
              <a:t>‹#›</a:t>
            </a:fld>
            <a:endParaRPr lang="nb-NO" altLang="nb-NO"/>
          </a:p>
        </p:txBody>
      </p:sp>
    </p:spTree>
    <p:extLst>
      <p:ext uri="{BB962C8B-B14F-4D97-AF65-F5344CB8AC3E}">
        <p14:creationId xmlns:p14="http://schemas.microsoft.com/office/powerpoint/2010/main" val="2226961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a:sym typeface="Calibri" panose="020F0502020204030204" pitchFamily="34" charset="0"/>
            </a:endParaRPr>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Rectangle 3">
            <a:extLst>
              <a:ext uri="{FF2B5EF4-FFF2-40B4-BE49-F238E27FC236}">
                <a16:creationId xmlns:a16="http://schemas.microsoft.com/office/drawing/2014/main" id="{C5FDB2FF-00D5-673C-5E3D-1842FFC29198}"/>
              </a:ext>
            </a:extLst>
          </p:cNvPr>
          <p:cNvSpPr>
            <a:spLocks noGrp="1"/>
          </p:cNvSpPr>
          <p:nvPr>
            <p:ph type="sldNum" sz="quarter" idx="10"/>
          </p:nvPr>
        </p:nvSpPr>
        <p:spPr>
          <a:ln/>
        </p:spPr>
        <p:txBody>
          <a:bodyPr/>
          <a:lstStyle>
            <a:lvl1pPr>
              <a:defRPr/>
            </a:lvl1pPr>
          </a:lstStyle>
          <a:p>
            <a:pPr>
              <a:defRPr/>
            </a:pPr>
            <a:fld id="{1BB9BCFB-A9E2-054B-B5AF-EFEA1FEBD319}" type="slidenum">
              <a:rPr lang="nb-NO" altLang="nb-NO"/>
              <a:pPr>
                <a:defRPr/>
              </a:pPr>
              <a:t>‹#›</a:t>
            </a:fld>
            <a:endParaRPr lang="nb-NO" altLang="nb-NO"/>
          </a:p>
        </p:txBody>
      </p:sp>
    </p:spTree>
    <p:extLst>
      <p:ext uri="{BB962C8B-B14F-4D97-AF65-F5344CB8AC3E}">
        <p14:creationId xmlns:p14="http://schemas.microsoft.com/office/powerpoint/2010/main" val="23170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CEA5E827-8DC5-3EAD-CBE2-9A723A5C4369}"/>
              </a:ext>
            </a:extLst>
          </p:cNvPr>
          <p:cNvSpPr>
            <a:spLocks noGrp="1"/>
          </p:cNvSpPr>
          <p:nvPr>
            <p:ph type="title"/>
          </p:nvPr>
        </p:nvSpPr>
        <p:spPr bwMode="auto">
          <a:xfrm>
            <a:off x="838200" y="365125"/>
            <a:ext cx="10515600" cy="1325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45719" tIns="45719" rIns="45719" bIns="45719" numCol="1" anchor="ctr" anchorCtr="0" compatLnSpc="1">
            <a:prstTxWarp prst="textNoShape">
              <a:avLst/>
            </a:prstTxWarp>
          </a:bodyPr>
          <a:lstStyle/>
          <a:p>
            <a:pPr lvl="0"/>
            <a:r>
              <a:rPr lang="nb-NO" altLang="nb-NO">
                <a:sym typeface="Calibri Light" panose="020F0302020204030204" pitchFamily="34" charset="0"/>
              </a:rPr>
              <a:t>Click to edit Template title style</a:t>
            </a:r>
          </a:p>
        </p:txBody>
      </p:sp>
      <p:sp>
        <p:nvSpPr>
          <p:cNvPr id="1027" name="Rectangle 2">
            <a:extLst>
              <a:ext uri="{FF2B5EF4-FFF2-40B4-BE49-F238E27FC236}">
                <a16:creationId xmlns:a16="http://schemas.microsoft.com/office/drawing/2014/main" id="{F81F9FA8-804D-DFA0-4676-E44FE1D55226}"/>
              </a:ext>
            </a:extLst>
          </p:cNvPr>
          <p:cNvSpPr>
            <a:spLocks noGrp="1"/>
          </p:cNvSpPr>
          <p:nvPr>
            <p:ph type="body" idx="1"/>
          </p:nvPr>
        </p:nvSpPr>
        <p:spPr bwMode="auto">
          <a:xfrm>
            <a:off x="838200" y="1825625"/>
            <a:ext cx="10515600" cy="4351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45719" tIns="45719" rIns="45719" bIns="45719" numCol="1" anchor="t" anchorCtr="0" compatLnSpc="1">
            <a:prstTxWarp prst="textNoShape">
              <a:avLst/>
            </a:prstTxWarp>
          </a:bodyPr>
          <a:lstStyle/>
          <a:p>
            <a:pPr lvl="0"/>
            <a:r>
              <a:rPr lang="nb-NO" altLang="nb-NO">
                <a:sym typeface="Calibri" panose="020F0502020204030204" pitchFamily="34" charset="0"/>
              </a:rPr>
              <a:t>Click to edit Template text styles</a:t>
            </a:r>
          </a:p>
          <a:p>
            <a:pPr lvl="1"/>
            <a:r>
              <a:rPr lang="nb-NO" altLang="nb-NO">
                <a:sym typeface="Calibri" panose="020F0502020204030204" pitchFamily="34" charset="0"/>
              </a:rPr>
              <a:t>Second level</a:t>
            </a:r>
          </a:p>
          <a:p>
            <a:pPr lvl="2"/>
            <a:r>
              <a:rPr lang="nb-NO" altLang="nb-NO">
                <a:sym typeface="Calibri" panose="020F0502020204030204" pitchFamily="34" charset="0"/>
              </a:rPr>
              <a:t>Third level</a:t>
            </a:r>
          </a:p>
          <a:p>
            <a:pPr lvl="3"/>
            <a:r>
              <a:rPr lang="nb-NO" altLang="nb-NO">
                <a:sym typeface="Calibri" panose="020F0502020204030204" pitchFamily="34" charset="0"/>
              </a:rPr>
              <a:t>Fourth level</a:t>
            </a:r>
          </a:p>
          <a:p>
            <a:pPr lvl="4"/>
            <a:r>
              <a:rPr lang="nb-NO" altLang="nb-NO">
                <a:sym typeface="Calibri" panose="020F0502020204030204" pitchFamily="34" charset="0"/>
              </a:rPr>
              <a:t>Fifth level</a:t>
            </a:r>
          </a:p>
        </p:txBody>
      </p:sp>
      <p:sp>
        <p:nvSpPr>
          <p:cNvPr id="2" name="Rectangle 3">
            <a:extLst>
              <a:ext uri="{FF2B5EF4-FFF2-40B4-BE49-F238E27FC236}">
                <a16:creationId xmlns:a16="http://schemas.microsoft.com/office/drawing/2014/main" id="{14547212-CC34-3787-DC8B-1E31D25F84C0}"/>
              </a:ext>
            </a:extLst>
          </p:cNvPr>
          <p:cNvSpPr>
            <a:spLocks noGrp="1"/>
          </p:cNvSpPr>
          <p:nvPr>
            <p:ph type="sldNum" sz="quarter" idx="2"/>
          </p:nvPr>
        </p:nvSpPr>
        <p:spPr bwMode="auto">
          <a:xfrm>
            <a:off x="11095038" y="6413500"/>
            <a:ext cx="258762" cy="249238"/>
          </a:xfrm>
          <a:prstGeom prst="rect">
            <a:avLst/>
          </a:prstGeom>
          <a:noFill/>
          <a:ln>
            <a:noFill/>
          </a:ln>
          <a:effectLst/>
        </p:spPr>
        <p:txBody>
          <a:bodyPr vert="horz" wrap="none" lIns="45719" tIns="45719" rIns="45719" bIns="45719" numCol="1" anchor="ctr" anchorCtr="0" compatLnSpc="1">
            <a:prstTxWarp prst="textNoShape">
              <a:avLst/>
            </a:prstTxWarp>
          </a:bodyPr>
          <a:lstStyle>
            <a:lvl1pPr algn="r" eaLnBrk="1">
              <a:defRPr sz="1200">
                <a:solidFill>
                  <a:srgbClr val="888888"/>
                </a:solidFill>
                <a:latin typeface="+mn-lt"/>
                <a:ea typeface="Helvetica" panose="020B0604020202020204" pitchFamily="34" charset="0"/>
                <a:cs typeface="+mn-cs"/>
                <a:sym typeface="Calibri" panose="020F0502020204030204" pitchFamily="34" charset="0"/>
              </a:defRPr>
            </a:lvl1pPr>
          </a:lstStyle>
          <a:p>
            <a:pPr>
              <a:defRPr/>
            </a:pPr>
            <a:fld id="{E12FD019-0CB0-274E-9E8C-65739C4D38F0}" type="slidenum">
              <a:rPr lang="nb-NO" altLang="nb-NO"/>
              <a:pPr>
                <a:defRPr/>
              </a:pPr>
              <a:t>‹#›</a:t>
            </a:fld>
            <a:endParaRPr lang="nb-NO" altLang="nb-NO"/>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l" rtl="0" eaLnBrk="0" fontAlgn="base" hangingPunct="0">
        <a:lnSpc>
          <a:spcPct val="90000"/>
        </a:lnSpc>
        <a:spcBef>
          <a:spcPct val="0"/>
        </a:spcBef>
        <a:spcAft>
          <a:spcPct val="0"/>
        </a:spcAft>
        <a:defRPr sz="4400" kern="1200">
          <a:solidFill>
            <a:srgbClr val="000000"/>
          </a:solidFill>
          <a:latin typeface="+mj-lt"/>
          <a:ea typeface="+mj-ea"/>
          <a:cs typeface="+mj-cs"/>
          <a:sym typeface="Calibri Light" panose="020F0302020204030204" pitchFamily="34" charset="0"/>
        </a:defRPr>
      </a:lvl1pPr>
      <a:lvl2pPr algn="l" rtl="0" eaLnBrk="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2pPr>
      <a:lvl3pPr algn="l" rtl="0" eaLnBrk="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3pPr>
      <a:lvl4pPr algn="l" rtl="0" eaLnBrk="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4pPr>
      <a:lvl5pPr algn="l" rtl="0" eaLnBrk="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5pPr>
      <a:lvl6pPr marL="457200" algn="l" rtl="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6pPr>
      <a:lvl7pPr marL="914400" algn="l" rtl="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7pPr>
      <a:lvl8pPr marL="1371600" algn="l" rtl="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8pPr>
      <a:lvl9pPr marL="1828800" algn="l" rtl="0" fontAlgn="base" hangingPunct="0">
        <a:lnSpc>
          <a:spcPct val="90000"/>
        </a:lnSpc>
        <a:spcBef>
          <a:spcPct val="0"/>
        </a:spcBef>
        <a:spcAft>
          <a:spcPct val="0"/>
        </a:spcAft>
        <a:defRPr sz="44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kern="1200">
          <a:solidFill>
            <a:srgbClr val="000000"/>
          </a:solidFill>
          <a:latin typeface="+mn-lt"/>
          <a:ea typeface="+mn-ea"/>
          <a:cs typeface="+mn-cs"/>
          <a:sym typeface="Calibri" panose="020F0502020204030204" pitchFamily="34" charset="0"/>
        </a:defRPr>
      </a:lvl1pPr>
      <a:lvl2pPr marL="723900" indent="-266700" algn="l" rtl="0" eaLnBrk="0" fontAlgn="base" hangingPunct="0">
        <a:lnSpc>
          <a:spcPct val="90000"/>
        </a:lnSpc>
        <a:spcBef>
          <a:spcPts val="1000"/>
        </a:spcBef>
        <a:spcAft>
          <a:spcPct val="0"/>
        </a:spcAft>
        <a:buSzPct val="100000"/>
        <a:buFont typeface="Arial" panose="020B0604020202020204" pitchFamily="34" charset="0"/>
        <a:buChar char="•"/>
        <a:defRPr sz="2800" kern="1200">
          <a:solidFill>
            <a:srgbClr val="000000"/>
          </a:solidFill>
          <a:latin typeface="+mn-lt"/>
          <a:ea typeface="+mn-ea"/>
          <a:cs typeface="+mn-cs"/>
          <a:sym typeface="Calibri" panose="020F0502020204030204" pitchFamily="34" charset="0"/>
        </a:defRPr>
      </a:lvl2pPr>
      <a:lvl3pPr marL="1233488" indent="-319088" algn="l" rtl="0" eaLnBrk="0" fontAlgn="base" hangingPunct="0">
        <a:lnSpc>
          <a:spcPct val="90000"/>
        </a:lnSpc>
        <a:spcBef>
          <a:spcPts val="1000"/>
        </a:spcBef>
        <a:spcAft>
          <a:spcPct val="0"/>
        </a:spcAft>
        <a:buSzPct val="100000"/>
        <a:buFont typeface="Arial" panose="020B0604020202020204" pitchFamily="34" charset="0"/>
        <a:buChar char="•"/>
        <a:defRPr sz="2800" kern="1200">
          <a:solidFill>
            <a:srgbClr val="000000"/>
          </a:solidFill>
          <a:latin typeface="+mn-lt"/>
          <a:ea typeface="+mn-ea"/>
          <a:cs typeface="+mn-cs"/>
          <a:sym typeface="Calibri" panose="020F0502020204030204" pitchFamily="34" charset="0"/>
        </a:defRPr>
      </a:lvl3pPr>
      <a:lvl4pPr marL="1727200" indent="-355600" algn="l" rtl="0" eaLnBrk="0" fontAlgn="base" hangingPunct="0">
        <a:lnSpc>
          <a:spcPct val="90000"/>
        </a:lnSpc>
        <a:spcBef>
          <a:spcPts val="1000"/>
        </a:spcBef>
        <a:spcAft>
          <a:spcPct val="0"/>
        </a:spcAft>
        <a:buSzPct val="100000"/>
        <a:buFont typeface="Arial" panose="020B0604020202020204" pitchFamily="34" charset="0"/>
        <a:buChar char="•"/>
        <a:defRPr sz="2800" kern="1200">
          <a:solidFill>
            <a:srgbClr val="000000"/>
          </a:solidFill>
          <a:latin typeface="+mn-lt"/>
          <a:ea typeface="+mn-ea"/>
          <a:cs typeface="+mn-cs"/>
          <a:sym typeface="Calibri" panose="020F0502020204030204" pitchFamily="34" charset="0"/>
        </a:defRPr>
      </a:lvl4pPr>
      <a:lvl5pPr marL="2184400" indent="-355600" algn="l" rtl="0" eaLnBrk="0" fontAlgn="base" hangingPunct="0">
        <a:lnSpc>
          <a:spcPct val="90000"/>
        </a:lnSpc>
        <a:spcBef>
          <a:spcPts val="1000"/>
        </a:spcBef>
        <a:spcAft>
          <a:spcPct val="0"/>
        </a:spcAft>
        <a:buSzPct val="100000"/>
        <a:buFont typeface="Arial" panose="020B0604020202020204" pitchFamily="34" charset="0"/>
        <a:buChar char="•"/>
        <a:defRPr sz="2800" kern="1200">
          <a:solidFill>
            <a:srgbClr val="000000"/>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8F76935-45BA-646D-5106-BF5F18B3BF08}"/>
              </a:ext>
            </a:extLst>
          </p:cNvPr>
          <p:cNvSpPr>
            <a:spLocks noGrp="1"/>
          </p:cNvSpPr>
          <p:nvPr>
            <p:ph type="title"/>
          </p:nvPr>
        </p:nvSpPr>
        <p:spPr/>
        <p:txBody>
          <a:bodyPr/>
          <a:lstStyle/>
          <a:p>
            <a:r>
              <a:rPr lang="nb-NO" sz="4000" dirty="0"/>
              <a:t>NORDSETER VELS PRESENTASJON AV OMRÅDEREGULERINGSPLANEN FOR </a:t>
            </a:r>
            <a:r>
              <a:rPr lang="nb-NO" dirty="0"/>
              <a:t>NORDSETER</a:t>
            </a:r>
          </a:p>
        </p:txBody>
      </p:sp>
      <p:sp>
        <p:nvSpPr>
          <p:cNvPr id="3" name="Plassholder for innhold 2">
            <a:extLst>
              <a:ext uri="{FF2B5EF4-FFF2-40B4-BE49-F238E27FC236}">
                <a16:creationId xmlns:a16="http://schemas.microsoft.com/office/drawing/2014/main" id="{83BF34E0-1E48-DBEC-785D-DA8B9783BCFE}"/>
              </a:ext>
            </a:extLst>
          </p:cNvPr>
          <p:cNvSpPr>
            <a:spLocks noGrp="1"/>
          </p:cNvSpPr>
          <p:nvPr>
            <p:ph idx="1"/>
          </p:nvPr>
        </p:nvSpPr>
        <p:spPr/>
        <p:txBody>
          <a:bodyPr/>
          <a:lstStyle/>
          <a:p>
            <a:pPr marL="0" indent="0">
              <a:buNone/>
            </a:pPr>
            <a:r>
              <a:rPr lang="nb-NO" sz="2000" dirty="0"/>
              <a:t>Nordseter Vels presentasjon av den nye Nordseterplanen på NVs årsmøte i påsken 2025, hadde som ambisjon å gi en kortfattet gjennomgang av de viktigste plangrepene; avgrensingen mellom natur- og friluftsområdene og bebyggelsen på Nordseter, hvordan Nordseters helt spesielle kvaliteter har blitt ivaretatt, og hva </a:t>
            </a:r>
            <a:r>
              <a:rPr lang="nb-NO" sz="2000"/>
              <a:t>områdeplanen vil </a:t>
            </a:r>
            <a:r>
              <a:rPr lang="nb-NO" sz="2000" dirty="0"/>
              <a:t>bety for videreutviklingen av Nordsetergrenda framover.</a:t>
            </a:r>
          </a:p>
          <a:p>
            <a:pPr marL="0" indent="0">
              <a:buNone/>
            </a:pPr>
            <a:r>
              <a:rPr lang="nb-NO" sz="2000" dirty="0"/>
              <a:t>Nordseter Vel har vært tydelige på at planen legger opp til stor grad av vern av dagens kvaliteter, noe som vil innebære at vekst og økning av fritidsboliger og kommersielle fritidstilbud ikke prioriteres.</a:t>
            </a:r>
          </a:p>
          <a:p>
            <a:pPr marL="0" indent="0">
              <a:buNone/>
            </a:pPr>
            <a:r>
              <a:rPr lang="nb-NO" sz="2000" dirty="0"/>
              <a:t>Ut fra spørsmålstillingene og innspillene etter presentasjonen var det tydelig at planen i utgangs-punktet ble godt mottatt, samtidig  som planmaterialet ble oppfattet som så omfattende og komplisert, at det var god grunn til å legge presentasjonen ut på NVs hjemmeside til videre studier.</a:t>
            </a:r>
          </a:p>
          <a:p>
            <a:pPr marL="0" indent="0">
              <a:buNone/>
            </a:pPr>
            <a:r>
              <a:rPr lang="nb-NO" sz="2000" dirty="0"/>
              <a:t>Nordseter Vel håper at interesserte «Nordseterfans» går gjennom presentasjonen og planmaterialet i ro og mak og med åpent sinn, og gir klart uttrykk for sin oppfatning av innholdet i presentasjonen, Nordseter Vels holdning til hvordan planen vil påvirke utviklingen av Nordsetergrenda framover, og ikke minst; på hva og hvordan Nordseter Vel bør konsentrere sin lokale innsats på framover!?</a:t>
            </a:r>
          </a:p>
          <a:p>
            <a:pPr marL="0" indent="0">
              <a:buNone/>
            </a:pPr>
            <a:endParaRPr lang="nb-NO" sz="2000" dirty="0"/>
          </a:p>
          <a:p>
            <a:pPr marL="0" indent="0">
              <a:buNone/>
            </a:pPr>
            <a:r>
              <a:rPr lang="nb-NO" sz="2000" dirty="0"/>
              <a:t>  </a:t>
            </a:r>
          </a:p>
        </p:txBody>
      </p:sp>
    </p:spTree>
    <p:extLst>
      <p:ext uri="{BB962C8B-B14F-4D97-AF65-F5344CB8AC3E}">
        <p14:creationId xmlns:p14="http://schemas.microsoft.com/office/powerpoint/2010/main" val="1668048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FA212AF-6A2C-6FC7-40BD-93D10DA2ECD6}"/>
              </a:ext>
            </a:extLst>
          </p:cNvPr>
          <p:cNvSpPr>
            <a:spLocks noGrp="1"/>
          </p:cNvSpPr>
          <p:nvPr>
            <p:ph type="title"/>
          </p:nvPr>
        </p:nvSpPr>
        <p:spPr/>
        <p:txBody>
          <a:bodyPr/>
          <a:lstStyle/>
          <a:p>
            <a:r>
              <a:rPr lang="nb-NO"/>
              <a:t>NORDSETERPLANEN</a:t>
            </a:r>
            <a:endParaRPr lang="nb-NO" dirty="0"/>
          </a:p>
        </p:txBody>
      </p:sp>
      <p:sp>
        <p:nvSpPr>
          <p:cNvPr id="3" name="Plassholder for innhold 2">
            <a:extLst>
              <a:ext uri="{FF2B5EF4-FFF2-40B4-BE49-F238E27FC236}">
                <a16:creationId xmlns:a16="http://schemas.microsoft.com/office/drawing/2014/main" id="{03608EA6-CC56-27B5-9FE6-262E12DD5A26}"/>
              </a:ext>
            </a:extLst>
          </p:cNvPr>
          <p:cNvSpPr>
            <a:spLocks noGrp="1"/>
          </p:cNvSpPr>
          <p:nvPr>
            <p:ph idx="1"/>
          </p:nvPr>
        </p:nvSpPr>
        <p:spPr>
          <a:xfrm>
            <a:off x="838200" y="1514168"/>
            <a:ext cx="10515600" cy="4662795"/>
          </a:xfrm>
        </p:spPr>
        <p:txBody>
          <a:bodyPr>
            <a:normAutofit/>
          </a:bodyPr>
          <a:lstStyle/>
          <a:p>
            <a:pPr marL="0" indent="0">
              <a:buNone/>
            </a:pPr>
            <a:r>
              <a:rPr lang="nb-NO" dirty="0"/>
              <a:t>BESTEMMELSESSONER UTBYGGINGSPROSJEKTER</a:t>
            </a:r>
          </a:p>
          <a:p>
            <a:pPr marL="0" indent="0">
              <a:buNone/>
            </a:pPr>
            <a:r>
              <a:rPr lang="nb-NO" sz="1800" dirty="0"/>
              <a:t>DET FORELIGGER KONKRETE PLANER FOR I ALT 6 PROSJEKTER UTEN KRAV TIL DETALJREGULERING:                         DETTE GJELDER «GRYTEFERDIGE» UTBYGGINGSFORSLAG MED KJENTE PLANER OG PLANPROSJEKTER                      BESTEMMELSESOMRÅDER #1 - #6                                                                                                                                                                                                                                                                                  </a:t>
            </a:r>
          </a:p>
          <a:p>
            <a:pPr marL="0" indent="0">
              <a:buNone/>
            </a:pPr>
            <a:r>
              <a:rPr lang="nb-NO" dirty="0"/>
              <a:t>HVA ÅPNER PLANEN I TILLEGG FOR</a:t>
            </a:r>
          </a:p>
          <a:p>
            <a:r>
              <a:rPr lang="nb-NO" sz="1800" dirty="0"/>
              <a:t>SENTRUMSBEBYGGELSE MED BLANDET FORMÅL I 3 ETASJER LANGS NORDSETERVEGEN</a:t>
            </a:r>
          </a:p>
          <a:p>
            <a:r>
              <a:rPr lang="nb-NO" sz="1800" dirty="0"/>
              <a:t>FORRETNINGSBYGG MED SERVERING ALT. FRITIDSLEILIGHETER PÅ SANDBAKKEN</a:t>
            </a:r>
          </a:p>
          <a:p>
            <a:r>
              <a:rPr lang="nb-NO" sz="1800" dirty="0"/>
              <a:t>STØRRE UTBYGGING MED HYTTEBEBYGGELSE ETTER NY DETALJREGULERING FOR GRØTÅSEN MV.</a:t>
            </a:r>
          </a:p>
          <a:p>
            <a:r>
              <a:rPr lang="nb-NO" sz="1800" dirty="0"/>
              <a:t>INNFYLLING OG FORTETTING I DE ETABLERTE HYTTEOMRÅDENE</a:t>
            </a:r>
          </a:p>
          <a:p>
            <a:r>
              <a:rPr lang="nb-NO" sz="1800" dirty="0"/>
              <a:t>KLATREPARK ØST FOR REINAVEGEN</a:t>
            </a:r>
          </a:p>
          <a:p>
            <a:r>
              <a:rPr lang="nb-NO" sz="1800" dirty="0"/>
              <a:t>SKIBAKKE MED SKITREKK I GAMLE SKIBAKKE VED FJELLRAST</a:t>
            </a:r>
          </a:p>
          <a:p>
            <a:r>
              <a:rPr lang="nb-NO" sz="1800" dirty="0"/>
              <a:t>VIDEREUTVIKLING AV UTFARTSSENTERET VED NORDSETER FJELLPARK MED SNUPLASS FOR BUSS MV.</a:t>
            </a:r>
          </a:p>
          <a:p>
            <a:endParaRPr lang="nb-NO" sz="1800" dirty="0"/>
          </a:p>
          <a:p>
            <a:endParaRPr lang="nb-NO" sz="1800" dirty="0"/>
          </a:p>
        </p:txBody>
      </p:sp>
    </p:spTree>
    <p:extLst>
      <p:ext uri="{BB962C8B-B14F-4D97-AF65-F5344CB8AC3E}">
        <p14:creationId xmlns:p14="http://schemas.microsoft.com/office/powerpoint/2010/main" val="2251908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24CF3F2-5453-1970-7351-588DEC7B76D9}"/>
              </a:ext>
            </a:extLst>
          </p:cNvPr>
          <p:cNvSpPr>
            <a:spLocks noGrp="1"/>
          </p:cNvSpPr>
          <p:nvPr>
            <p:ph type="title"/>
          </p:nvPr>
        </p:nvSpPr>
        <p:spPr>
          <a:xfrm>
            <a:off x="6518787" y="-481781"/>
            <a:ext cx="5171768" cy="324465"/>
          </a:xfrm>
        </p:spPr>
        <p:txBody>
          <a:bodyPr>
            <a:normAutofit fontScale="90000"/>
          </a:bodyPr>
          <a:lstStyle/>
          <a:p>
            <a:endParaRPr lang="nb-NO" dirty="0"/>
          </a:p>
        </p:txBody>
      </p:sp>
      <p:pic>
        <p:nvPicPr>
          <p:cNvPr id="8" name="Plassholder for bilde 7" descr="Et bilde som inneholder kart, atlas, tekst">
            <a:extLst>
              <a:ext uri="{FF2B5EF4-FFF2-40B4-BE49-F238E27FC236}">
                <a16:creationId xmlns:a16="http://schemas.microsoft.com/office/drawing/2014/main" id="{8B525C3F-F68A-2CA4-6D22-D5330DD0564D}"/>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443" b="1443"/>
          <a:stretch>
            <a:fillRect/>
          </a:stretch>
        </p:blipFill>
        <p:spPr>
          <a:xfrm>
            <a:off x="1095499" y="434105"/>
            <a:ext cx="4572000" cy="6016625"/>
          </a:xfrm>
        </p:spPr>
      </p:pic>
      <p:sp>
        <p:nvSpPr>
          <p:cNvPr id="4" name="Plassholder for tekst 3">
            <a:extLst>
              <a:ext uri="{FF2B5EF4-FFF2-40B4-BE49-F238E27FC236}">
                <a16:creationId xmlns:a16="http://schemas.microsoft.com/office/drawing/2014/main" id="{3B7CA9FF-6AD9-5E0F-5AB4-D9866FD31A17}"/>
              </a:ext>
            </a:extLst>
          </p:cNvPr>
          <p:cNvSpPr>
            <a:spLocks noGrp="1"/>
          </p:cNvSpPr>
          <p:nvPr>
            <p:ph type="body" sz="half" idx="2"/>
          </p:nvPr>
        </p:nvSpPr>
        <p:spPr>
          <a:xfrm>
            <a:off x="6096000" y="332656"/>
            <a:ext cx="5171768" cy="6017342"/>
          </a:xfrm>
        </p:spPr>
        <p:txBody>
          <a:bodyPr>
            <a:normAutofit fontScale="47500" lnSpcReduction="20000"/>
          </a:bodyPr>
          <a:lstStyle/>
          <a:p>
            <a:r>
              <a:rPr lang="nb-NO" sz="3300" dirty="0"/>
              <a:t>NORDSETERPLANEN</a:t>
            </a:r>
          </a:p>
          <a:p>
            <a:r>
              <a:rPr lang="nb-NO" sz="3300" dirty="0"/>
              <a:t>BESTEMMELSESOMRÅDER                        UTBYGGINGSPROSJEKTER</a:t>
            </a:r>
          </a:p>
          <a:p>
            <a:r>
              <a:rPr lang="nb-NO" sz="3300" dirty="0"/>
              <a:t>AKTUELLE KONKRETE UTBYGGINGSPROSJEKTER SOM KAN FREMMES SOM BYGGEPROSJEKTER MED SPESIFISERTE AVVIK FRA REGULERINGSBESTEMMELSENES GENERELLE KRAV OM DETALJREGULERINGSPLAN FØR BYGGESAK OG UTBYGGING</a:t>
            </a:r>
          </a:p>
          <a:p>
            <a:endParaRPr lang="nb-NO" sz="2900" dirty="0"/>
          </a:p>
          <a:p>
            <a:r>
              <a:rPr lang="nb-NO" sz="3800" dirty="0"/>
              <a:t>UTBYGGINGSPROSJEKTER #1 – #6:</a:t>
            </a:r>
          </a:p>
          <a:p>
            <a:pPr>
              <a:lnSpc>
                <a:spcPct val="120000"/>
              </a:lnSpc>
            </a:pPr>
            <a:r>
              <a:rPr lang="nb-NO" sz="3800" dirty="0"/>
              <a:t>#1A NEVRA HØYFJELLSEILIGHETER                                                                    #1B NEVRA                                                                                       #2A NORDSETERTUNET                                                                                           #2B NORDSETERTUNET                                                                   #3    LILLEHAMMER FJELLSTUE                                                    #4A FAGSTAD SETEREIENDOM                                                                                    #4B FAGSTAD                                                                                     #5    SANDBAKKEN                                                                         #6    DEPONI</a:t>
            </a:r>
          </a:p>
          <a:p>
            <a:pPr>
              <a:lnSpc>
                <a:spcPct val="120000"/>
              </a:lnSpc>
            </a:pPr>
            <a:endParaRPr lang="nb-NO" sz="2100" dirty="0"/>
          </a:p>
          <a:p>
            <a:pPr>
              <a:lnSpc>
                <a:spcPct val="120000"/>
              </a:lnSpc>
            </a:pPr>
            <a:endParaRPr lang="nb-NO" sz="2100" dirty="0"/>
          </a:p>
          <a:p>
            <a:pPr>
              <a:lnSpc>
                <a:spcPct val="120000"/>
              </a:lnSpc>
            </a:pPr>
            <a:endParaRPr lang="nb-NO" sz="2100" dirty="0"/>
          </a:p>
          <a:p>
            <a:r>
              <a:rPr lang="nb-NO" sz="1400" dirty="0"/>
              <a:t> </a:t>
            </a:r>
          </a:p>
          <a:p>
            <a:r>
              <a:rPr lang="nb-NO" sz="1400" dirty="0"/>
              <a:t>PLANMATERIALE TIL ENDELIG POLITISK BEHANLING 27.03.25NORDSETER VEL APRIL 25</a:t>
            </a:r>
          </a:p>
        </p:txBody>
      </p:sp>
    </p:spTree>
    <p:extLst>
      <p:ext uri="{BB962C8B-B14F-4D97-AF65-F5344CB8AC3E}">
        <p14:creationId xmlns:p14="http://schemas.microsoft.com/office/powerpoint/2010/main" val="2703949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1BB7A7A-05E1-7273-9BA7-7F98F09B593B}"/>
              </a:ext>
            </a:extLst>
          </p:cNvPr>
          <p:cNvSpPr>
            <a:spLocks noGrp="1"/>
          </p:cNvSpPr>
          <p:nvPr>
            <p:ph type="title"/>
          </p:nvPr>
        </p:nvSpPr>
        <p:spPr>
          <a:xfrm>
            <a:off x="825910" y="571500"/>
            <a:ext cx="10870790" cy="1561356"/>
          </a:xfrm>
        </p:spPr>
        <p:txBody>
          <a:bodyPr>
            <a:normAutofit fontScale="90000"/>
          </a:bodyPr>
          <a:lstStyle/>
          <a:p>
            <a:r>
              <a:rPr lang="nb-NO" dirty="0"/>
              <a:t>HVORDAN VURDERER NORDSETER VEL NORDSETERPLANEN</a:t>
            </a:r>
            <a:br>
              <a:rPr lang="nb-NO" dirty="0"/>
            </a:br>
            <a:endParaRPr lang="nb-NO" dirty="0"/>
          </a:p>
        </p:txBody>
      </p:sp>
      <p:sp>
        <p:nvSpPr>
          <p:cNvPr id="3" name="Plassholder for innhold 2">
            <a:extLst>
              <a:ext uri="{FF2B5EF4-FFF2-40B4-BE49-F238E27FC236}">
                <a16:creationId xmlns:a16="http://schemas.microsoft.com/office/drawing/2014/main" id="{B19566ED-D9B7-7932-BB67-53C5DEC4879D}"/>
              </a:ext>
            </a:extLst>
          </p:cNvPr>
          <p:cNvSpPr>
            <a:spLocks noGrp="1"/>
          </p:cNvSpPr>
          <p:nvPr>
            <p:ph idx="1"/>
          </p:nvPr>
        </p:nvSpPr>
        <p:spPr>
          <a:xfrm>
            <a:off x="955497" y="1556792"/>
            <a:ext cx="10303487" cy="5009107"/>
          </a:xfrm>
        </p:spPr>
        <p:txBody>
          <a:bodyPr>
            <a:normAutofit fontScale="25000" lnSpcReduction="20000"/>
          </a:bodyPr>
          <a:lstStyle/>
          <a:p>
            <a:pPr marL="0" indent="0">
              <a:buNone/>
            </a:pPr>
            <a:endParaRPr lang="nb-NO" sz="6200" dirty="0"/>
          </a:p>
          <a:p>
            <a:pPr marL="0" indent="0">
              <a:lnSpc>
                <a:spcPct val="120000"/>
              </a:lnSpc>
              <a:buNone/>
            </a:pPr>
            <a:r>
              <a:rPr lang="nb-NO" sz="8000" dirty="0"/>
              <a:t>NORDSETERPLANEN VURDERES SOM EN GANSKE </a:t>
            </a:r>
            <a:r>
              <a:rPr lang="nb-NO" sz="8000" b="1" dirty="0"/>
              <a:t>KONSERVERENDE BEVARINGSPLAN </a:t>
            </a:r>
            <a:r>
              <a:rPr lang="nb-NO" sz="8000" dirty="0"/>
              <a:t>–                           SOM SIKRER AT NORDSETER  UTVIKLES INNENFOR DAGENS STRUKTUR OG RAMMER.                   </a:t>
            </a:r>
          </a:p>
          <a:p>
            <a:pPr marL="0" indent="0">
              <a:buNone/>
            </a:pPr>
            <a:endParaRPr lang="nb-NO" sz="8000" dirty="0"/>
          </a:p>
          <a:p>
            <a:pPr marL="0" indent="0">
              <a:buNone/>
            </a:pPr>
            <a:r>
              <a:rPr lang="nb-NO" sz="8000" dirty="0"/>
              <a:t>NV OPPFATTER AT DET ER  </a:t>
            </a:r>
            <a:r>
              <a:rPr lang="nb-NO" sz="8000" b="1" dirty="0"/>
              <a:t>BRED LOKAL STØTTE </a:t>
            </a:r>
            <a:r>
              <a:rPr lang="nb-NO" sz="8000" dirty="0"/>
              <a:t>OG TILSLUTNING TIL PLANENS RAMMER, KVALITETSKRAV OG AMBISJONSNIVÅ </a:t>
            </a:r>
          </a:p>
          <a:p>
            <a:pPr marL="0" indent="0">
              <a:buNone/>
            </a:pPr>
            <a:endParaRPr lang="nb-NO" sz="8000" dirty="0"/>
          </a:p>
          <a:p>
            <a:pPr marL="0" indent="0">
              <a:lnSpc>
                <a:spcPct val="120000"/>
              </a:lnSpc>
              <a:buNone/>
            </a:pPr>
            <a:r>
              <a:rPr lang="nb-NO" sz="8000" b="1" dirty="0"/>
              <a:t>UTFORDRINGENE </a:t>
            </a:r>
            <a:r>
              <a:rPr lang="nb-NO" sz="8000" dirty="0"/>
              <a:t>KAN BLI AT NORDSETER FÅR DÅRLIG GRUNNLAG FOR UTIKLING Av                                       SERVICE, MØTEPLASSER OG TILBUD TIL BARN OG UNGE</a:t>
            </a:r>
          </a:p>
          <a:p>
            <a:pPr marL="0" indent="0">
              <a:buNone/>
            </a:pPr>
            <a:r>
              <a:rPr lang="nb-NO" sz="8000" dirty="0"/>
              <a:t> </a:t>
            </a:r>
          </a:p>
          <a:p>
            <a:pPr marL="0" indent="0">
              <a:lnSpc>
                <a:spcPct val="120000"/>
              </a:lnSpc>
              <a:buNone/>
            </a:pPr>
            <a:r>
              <a:rPr lang="nb-NO" sz="8000" dirty="0"/>
              <a:t>KONJUNKTURUTVIKLINGEN OG PLANENS MANGLENDE PLANKRAV M/UTBYGGINGSAVTALER KAN BETY MINDRE RESSURSER TIL INFRASTRUKTURUTVIKLING:                                                             EKSEMPELVIS SIKKER GANGVEG LANGS NORDSETEREGEN OG SIKRING AV LANDETJERN  </a:t>
            </a:r>
          </a:p>
          <a:p>
            <a:pPr marL="0" indent="0">
              <a:buNone/>
            </a:pPr>
            <a:endParaRPr lang="nb-NO" sz="8000" dirty="0"/>
          </a:p>
          <a:p>
            <a:endParaRPr lang="nb-NO" sz="6200" b="1" dirty="0"/>
          </a:p>
          <a:p>
            <a:pPr marL="0" indent="0">
              <a:buNone/>
            </a:pPr>
            <a:endParaRPr lang="nb-NO" dirty="0"/>
          </a:p>
          <a:p>
            <a:pPr marL="0" indent="0">
              <a:buNone/>
            </a:pPr>
            <a:r>
              <a:rPr lang="nb-NO" dirty="0"/>
              <a:t> </a:t>
            </a:r>
          </a:p>
          <a:p>
            <a:pPr marL="0" indent="0">
              <a:buNone/>
            </a:pPr>
            <a:endParaRPr lang="nb-NO" dirty="0"/>
          </a:p>
          <a:p>
            <a:pPr marL="0" indent="0">
              <a:buNone/>
            </a:pPr>
            <a:endParaRPr lang="nb-NO" dirty="0"/>
          </a:p>
        </p:txBody>
      </p:sp>
    </p:spTree>
    <p:extLst>
      <p:ext uri="{BB962C8B-B14F-4D97-AF65-F5344CB8AC3E}">
        <p14:creationId xmlns:p14="http://schemas.microsoft.com/office/powerpoint/2010/main" val="2834949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DC002F8-FB5D-2A05-1E79-6B6BE338121F}"/>
              </a:ext>
            </a:extLst>
          </p:cNvPr>
          <p:cNvSpPr>
            <a:spLocks noGrp="1"/>
          </p:cNvSpPr>
          <p:nvPr>
            <p:ph type="title"/>
          </p:nvPr>
        </p:nvSpPr>
        <p:spPr>
          <a:xfrm>
            <a:off x="838200" y="365125"/>
            <a:ext cx="10515600" cy="949967"/>
          </a:xfrm>
        </p:spPr>
        <p:txBody>
          <a:bodyPr>
            <a:normAutofit/>
          </a:bodyPr>
          <a:lstStyle/>
          <a:p>
            <a:r>
              <a:rPr lang="nb-NO" sz="3600" b="1" dirty="0"/>
              <a:t>HVA MÅ NORDSETER VEL FORTSATT KJEMPE FOR</a:t>
            </a:r>
          </a:p>
        </p:txBody>
      </p:sp>
      <p:sp>
        <p:nvSpPr>
          <p:cNvPr id="3" name="Plassholder for innhold 2">
            <a:extLst>
              <a:ext uri="{FF2B5EF4-FFF2-40B4-BE49-F238E27FC236}">
                <a16:creationId xmlns:a16="http://schemas.microsoft.com/office/drawing/2014/main" id="{0867B7AC-CE18-6B9A-5A41-002885E1FEDF}"/>
              </a:ext>
            </a:extLst>
          </p:cNvPr>
          <p:cNvSpPr>
            <a:spLocks noGrp="1"/>
          </p:cNvSpPr>
          <p:nvPr>
            <p:ph idx="1"/>
          </p:nvPr>
        </p:nvSpPr>
        <p:spPr>
          <a:xfrm>
            <a:off x="838200" y="1315091"/>
            <a:ext cx="10515600" cy="4769403"/>
          </a:xfrm>
        </p:spPr>
        <p:txBody>
          <a:bodyPr>
            <a:normAutofit/>
          </a:bodyPr>
          <a:lstStyle/>
          <a:p>
            <a:r>
              <a:rPr lang="nb-NO" sz="2000" dirty="0"/>
              <a:t>OPPRETTOLDE </a:t>
            </a:r>
            <a:r>
              <a:rPr lang="nb-NO" sz="2000" b="1" dirty="0"/>
              <a:t>NORDSETERS SPESIELLE KVALITETER </a:t>
            </a:r>
            <a:r>
              <a:rPr lang="nb-NO" sz="2000" dirty="0"/>
              <a:t>SOM EN TRIVELIG GAMMEL SETERGREND MED SMÅSKALA FRITIDSBEBYGGELSE OG ELDRE TURISTBEBYGGELSE</a:t>
            </a:r>
          </a:p>
          <a:p>
            <a:r>
              <a:rPr lang="nb-NO" sz="2000" dirty="0"/>
              <a:t>VIDEREUTVIKLE NORDSETER SOM UTFARTSDESTINASJON TIL LILLEHAMMERFJELLET  OG SENTER FOR REKREASON OG FRILUFTSLIV SOMMER OG VINTER</a:t>
            </a:r>
          </a:p>
          <a:p>
            <a:r>
              <a:rPr lang="nb-NO" sz="2000" dirty="0"/>
              <a:t>JOBBE FOR </a:t>
            </a:r>
            <a:r>
              <a:rPr lang="nb-NO" sz="2000" b="1" dirty="0"/>
              <a:t>GANGVEG LANGS NORDSETERVEGEN </a:t>
            </a:r>
            <a:r>
              <a:rPr lang="nb-NO" sz="2000" dirty="0"/>
              <a:t>FRA SANDBAKKEN TIL FJELLPARKEN</a:t>
            </a:r>
          </a:p>
          <a:p>
            <a:r>
              <a:rPr lang="nb-NO" sz="2000" dirty="0"/>
              <a:t>JOBBE AVKLARING OM </a:t>
            </a:r>
            <a:r>
              <a:rPr lang="nb-NO" sz="2000" b="1" dirty="0"/>
              <a:t>LANDETJERN:</a:t>
            </a:r>
            <a:r>
              <a:rPr lang="nb-NO" sz="2000" dirty="0"/>
              <a:t> LOKAL ORGANISERING OG FINANSIERING.</a:t>
            </a:r>
          </a:p>
          <a:p>
            <a:r>
              <a:rPr lang="nb-NO" sz="2000" dirty="0"/>
              <a:t>FÅ </a:t>
            </a:r>
            <a:r>
              <a:rPr lang="nb-NO" sz="2000" b="1" dirty="0"/>
              <a:t>NORDSETER SKITREKK </a:t>
            </a:r>
            <a:r>
              <a:rPr lang="nb-NO" sz="2000" dirty="0"/>
              <a:t>TIL SNAUSKALLEN INN I NY REVISJON AV  KOMMUNEPLANEN</a:t>
            </a:r>
          </a:p>
          <a:p>
            <a:r>
              <a:rPr lang="nb-NO" sz="2000" dirty="0"/>
              <a:t>STØTTE LOKALE VIRKSOMHETER FOR Å </a:t>
            </a:r>
            <a:r>
              <a:rPr lang="nb-NO" sz="2000" b="1" dirty="0"/>
              <a:t>OPPRETTHOLDE OG VIDEREUTVIKLE LOKAL SERVICE OG GODE MØTEPLASSER</a:t>
            </a:r>
          </a:p>
          <a:p>
            <a:r>
              <a:rPr lang="nb-NO" sz="2000" dirty="0"/>
              <a:t>FØLGE OPP NYE FORSLAG TIL DETALJREGULERINGSPLANER OG STØRRE BYGGESAKER</a:t>
            </a:r>
          </a:p>
          <a:p>
            <a:r>
              <a:rPr lang="nb-NO" sz="2000" dirty="0"/>
              <a:t>HOLDE GOD KONTAKT MED NORDSETERS GRUNNEIERE OG NÆRINGSDRIVEENDE</a:t>
            </a:r>
          </a:p>
          <a:p>
            <a:r>
              <a:rPr lang="nb-NO" sz="2000" dirty="0"/>
              <a:t>SJEKKE NORDSETERFOLKETS ØNSKER, KRAV OG IDEER VED SPØRREUNDERSØKELSER</a:t>
            </a:r>
          </a:p>
          <a:p>
            <a:endParaRPr lang="nb-NO" sz="2000" dirty="0"/>
          </a:p>
          <a:p>
            <a:endParaRPr lang="nb-NO" sz="2800" b="1" dirty="0"/>
          </a:p>
          <a:p>
            <a:endParaRPr lang="nb-NO" dirty="0"/>
          </a:p>
        </p:txBody>
      </p:sp>
    </p:spTree>
    <p:extLst>
      <p:ext uri="{BB962C8B-B14F-4D97-AF65-F5344CB8AC3E}">
        <p14:creationId xmlns:p14="http://schemas.microsoft.com/office/powerpoint/2010/main" val="1301992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Et bilde som inneholder kart, diagram, tekst&#10;&#10;KI-generert innhold kan være feil.">
            <a:extLst>
              <a:ext uri="{FF2B5EF4-FFF2-40B4-BE49-F238E27FC236}">
                <a16:creationId xmlns:a16="http://schemas.microsoft.com/office/drawing/2014/main" id="{F73166A9-4F05-6F25-3E08-C68F2730C6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3729" y="518706"/>
            <a:ext cx="9964541" cy="5820587"/>
          </a:xfrm>
          <a:prstGeom prst="rect">
            <a:avLst/>
          </a:prstGeom>
        </p:spPr>
      </p:pic>
    </p:spTree>
    <p:extLst>
      <p:ext uri="{BB962C8B-B14F-4D97-AF65-F5344CB8AC3E}">
        <p14:creationId xmlns:p14="http://schemas.microsoft.com/office/powerpoint/2010/main" val="1555528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bwMode="auto">
      <p:bgPr>
        <a:solidFill>
          <a:srgbClr val="E7E6E6"/>
        </a:solidFill>
        <a:effectLst/>
      </p:bgPr>
    </p:bg>
    <p:spTree>
      <p:nvGrpSpPr>
        <p:cNvPr id="1" name=""/>
        <p:cNvGrpSpPr/>
        <p:nvPr/>
      </p:nvGrpSpPr>
      <p:grpSpPr>
        <a:xfrm>
          <a:off x="0" y="0"/>
          <a:ext cx="0" cy="0"/>
          <a:chOff x="0" y="0"/>
          <a:chExt cx="0" cy="0"/>
        </a:xfrm>
      </p:grpSpPr>
      <p:sp>
        <p:nvSpPr>
          <p:cNvPr id="51202" name="Rectangle 1" descr="Rectangle 9">
            <a:extLst>
              <a:ext uri="{FF2B5EF4-FFF2-40B4-BE49-F238E27FC236}">
                <a16:creationId xmlns:a16="http://schemas.microsoft.com/office/drawing/2014/main" id="{ACA156DC-03CD-D5CD-87AF-70C018AEEF9A}"/>
              </a:ext>
            </a:extLst>
          </p:cNvPr>
          <p:cNvSpPr>
            <a:spLocks/>
          </p:cNvSpPr>
          <p:nvPr/>
        </p:nvSpPr>
        <p:spPr bwMode="auto">
          <a:xfrm>
            <a:off x="0" y="0"/>
            <a:ext cx="12192000" cy="6858000"/>
          </a:xfrm>
          <a:prstGeom prst="rect">
            <a:avLst/>
          </a:prstGeom>
          <a:blipFill dpi="0" rotWithShape="0">
            <a:blip r:embed="rId3"/>
            <a:srcRect/>
            <a:tile tx="0" ty="0" sx="100000" sy="100000" flip="none" algn="tl"/>
          </a:blipFill>
          <a:ln>
            <a:noFill/>
          </a:ln>
          <a:effectLst/>
          <a:extLs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lstStyle>
            <a:lvl1pPr>
              <a:defRPr>
                <a:solidFill>
                  <a:srgbClr val="000000"/>
                </a:solidFill>
                <a:latin typeface="Helvetica" pitchFamily="2" charset="0"/>
                <a:ea typeface="Helvetica" pitchFamily="2" charset="0"/>
                <a:cs typeface="Helvetica" pitchFamily="2" charset="0"/>
                <a:sym typeface="Helvetica" pitchFamily="2" charset="0"/>
              </a:defRPr>
            </a:lvl1pPr>
            <a:lvl2pPr marL="742950" indent="-285750">
              <a:defRPr>
                <a:solidFill>
                  <a:srgbClr val="000000"/>
                </a:solidFill>
                <a:latin typeface="Helvetica" pitchFamily="2" charset="0"/>
                <a:ea typeface="Helvetica" pitchFamily="2" charset="0"/>
                <a:cs typeface="Helvetica" pitchFamily="2" charset="0"/>
                <a:sym typeface="Helvetica" pitchFamily="2" charset="0"/>
              </a:defRPr>
            </a:lvl2pPr>
            <a:lvl3pPr marL="1143000" indent="-228600">
              <a:defRPr>
                <a:solidFill>
                  <a:srgbClr val="000000"/>
                </a:solidFill>
                <a:latin typeface="Helvetica" pitchFamily="2" charset="0"/>
                <a:ea typeface="Helvetica" pitchFamily="2" charset="0"/>
                <a:cs typeface="Helvetica" pitchFamily="2" charset="0"/>
                <a:sym typeface="Helvetica" pitchFamily="2" charset="0"/>
              </a:defRPr>
            </a:lvl3pPr>
            <a:lvl4pPr marL="1600200" indent="-228600">
              <a:defRPr>
                <a:solidFill>
                  <a:srgbClr val="000000"/>
                </a:solidFill>
                <a:latin typeface="Helvetica" pitchFamily="2" charset="0"/>
                <a:ea typeface="Helvetica" pitchFamily="2" charset="0"/>
                <a:cs typeface="Helvetica" pitchFamily="2" charset="0"/>
                <a:sym typeface="Helvetica" pitchFamily="2" charset="0"/>
              </a:defRPr>
            </a:lvl4pPr>
            <a:lvl5pPr marL="2057400" indent="-228600">
              <a:defRPr>
                <a:solidFill>
                  <a:srgbClr val="000000"/>
                </a:solidFill>
                <a:latin typeface="Helvetica" pitchFamily="2" charset="0"/>
                <a:ea typeface="Helvetica" pitchFamily="2" charset="0"/>
                <a:cs typeface="Helvetica" pitchFamily="2" charset="0"/>
                <a:sym typeface="Helvetica" pitchFamily="2" charset="0"/>
              </a:defRPr>
            </a:lvl5pPr>
            <a:lvl6pPr marL="2514600" indent="-228600" eaLnBrk="0" fontAlgn="base" hangingPunct="0">
              <a:spcBef>
                <a:spcPct val="0"/>
              </a:spcBef>
              <a:spcAft>
                <a:spcPct val="0"/>
              </a:spcAft>
              <a:defRPr>
                <a:solidFill>
                  <a:srgbClr val="000000"/>
                </a:solidFill>
                <a:latin typeface="Helvetica" pitchFamily="2" charset="0"/>
                <a:ea typeface="Helvetica" pitchFamily="2" charset="0"/>
                <a:cs typeface="Helvetica" pitchFamily="2" charset="0"/>
                <a:sym typeface="Helvetica" pitchFamily="2" charset="0"/>
              </a:defRPr>
            </a:lvl6pPr>
            <a:lvl7pPr marL="2971800" indent="-228600" eaLnBrk="0" fontAlgn="base" hangingPunct="0">
              <a:spcBef>
                <a:spcPct val="0"/>
              </a:spcBef>
              <a:spcAft>
                <a:spcPct val="0"/>
              </a:spcAft>
              <a:defRPr>
                <a:solidFill>
                  <a:srgbClr val="000000"/>
                </a:solidFill>
                <a:latin typeface="Helvetica" pitchFamily="2" charset="0"/>
                <a:ea typeface="Helvetica" pitchFamily="2" charset="0"/>
                <a:cs typeface="Helvetica" pitchFamily="2" charset="0"/>
                <a:sym typeface="Helvetica" pitchFamily="2" charset="0"/>
              </a:defRPr>
            </a:lvl7pPr>
            <a:lvl8pPr marL="3429000" indent="-228600" eaLnBrk="0" fontAlgn="base" hangingPunct="0">
              <a:spcBef>
                <a:spcPct val="0"/>
              </a:spcBef>
              <a:spcAft>
                <a:spcPct val="0"/>
              </a:spcAft>
              <a:defRPr>
                <a:solidFill>
                  <a:srgbClr val="000000"/>
                </a:solidFill>
                <a:latin typeface="Helvetica" pitchFamily="2" charset="0"/>
                <a:ea typeface="Helvetica" pitchFamily="2" charset="0"/>
                <a:cs typeface="Helvetica" pitchFamily="2" charset="0"/>
                <a:sym typeface="Helvetica" pitchFamily="2" charset="0"/>
              </a:defRPr>
            </a:lvl8pPr>
            <a:lvl9pPr marL="3886200" indent="-228600" eaLnBrk="0" fontAlgn="base" hangingPunct="0">
              <a:spcBef>
                <a:spcPct val="0"/>
              </a:spcBef>
              <a:spcAft>
                <a:spcPct val="0"/>
              </a:spcAft>
              <a:defRPr>
                <a:solidFill>
                  <a:srgbClr val="000000"/>
                </a:solidFill>
                <a:latin typeface="Helvetica" pitchFamily="2" charset="0"/>
                <a:ea typeface="Helvetica" pitchFamily="2" charset="0"/>
                <a:cs typeface="Helvetica" pitchFamily="2" charset="0"/>
                <a:sym typeface="Helvetica" pitchFamily="2" charset="0"/>
              </a:defRPr>
            </a:lvl9pPr>
          </a:lstStyle>
          <a:p>
            <a:pPr algn="ctr" eaLnBrk="1"/>
            <a:endParaRPr lang="nb-NO" altLang="nb-NO">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51203" name="Rectangle 2" descr="Tittel 1">
            <a:extLst>
              <a:ext uri="{FF2B5EF4-FFF2-40B4-BE49-F238E27FC236}">
                <a16:creationId xmlns:a16="http://schemas.microsoft.com/office/drawing/2014/main" id="{F8D9BA65-742D-8066-EF26-7CCBD59009B0}"/>
              </a:ext>
            </a:extLst>
          </p:cNvPr>
          <p:cNvSpPr>
            <a:spLocks noGrp="1"/>
          </p:cNvSpPr>
          <p:nvPr>
            <p:ph type="title"/>
          </p:nvPr>
        </p:nvSpPr>
        <p:spPr>
          <a:xfrm>
            <a:off x="9093200" y="617538"/>
            <a:ext cx="2613025" cy="4794250"/>
          </a:xfrm>
        </p:spPr>
        <p:txBody>
          <a:bodyPr/>
          <a:lstStyle/>
          <a:p>
            <a:pPr eaLnBrk="1"/>
            <a:r>
              <a:rPr lang="nb-NO" altLang="nb-NO" sz="3600" dirty="0">
                <a:solidFill>
                  <a:srgbClr val="FFFFFF"/>
                </a:solidFill>
              </a:rPr>
              <a:t>Områdeplan for Nordseter, presentasjon av kommunens nylig vedtatte plan</a:t>
            </a:r>
          </a:p>
        </p:txBody>
      </p:sp>
      <p:sp>
        <p:nvSpPr>
          <p:cNvPr id="2" name="AutoShape 3" descr="Rounded Rectangle 9">
            <a:extLst>
              <a:ext uri="{FF2B5EF4-FFF2-40B4-BE49-F238E27FC236}">
                <a16:creationId xmlns:a16="http://schemas.microsoft.com/office/drawing/2014/main" id="{D0471E7E-012A-D118-8454-B60AF2B666B6}"/>
              </a:ext>
            </a:extLst>
          </p:cNvPr>
          <p:cNvSpPr>
            <a:spLocks/>
          </p:cNvSpPr>
          <p:nvPr/>
        </p:nvSpPr>
        <p:spPr bwMode="auto">
          <a:xfrm>
            <a:off x="492125" y="484188"/>
            <a:ext cx="8129588" cy="5724525"/>
          </a:xfrm>
          <a:prstGeom prst="roundRect">
            <a:avLst>
              <a:gd name="adj" fmla="val 0"/>
            </a:avLst>
          </a:prstGeom>
          <a:solidFill>
            <a:srgbClr val="FFFFFF"/>
          </a:solidFill>
          <a:ln w="9525" cap="flat" cmpd="sng">
            <a:solidFill>
              <a:srgbClr val="C8CACA"/>
            </a:solidFill>
            <a:prstDash val="solid"/>
            <a:miter lim="800000"/>
            <a:headEnd type="none" w="med" len="med"/>
            <a:tailEnd type="none" w="med" len="med"/>
          </a:ln>
          <a:effectLst>
            <a:outerShdw blurRad="63500" dist="19050" dir="5400000" algn="ctr" rotWithShape="0">
              <a:srgbClr val="000000">
                <a:alpha val="62999"/>
              </a:srgbClr>
            </a:outerShdw>
          </a:effectLst>
        </p:spPr>
        <p:txBody>
          <a:bodyPr lIns="45719" tIns="45719" rIns="45719" bIns="45719" anchor="ctr"/>
          <a:lstStyle/>
          <a:p>
            <a:pPr algn="ctr" eaLnBrk="1">
              <a:defRPr/>
            </a:pPr>
            <a:endParaRPr lang="nb-NO" altLang="nb-NO">
              <a:solidFill>
                <a:srgbClr val="FFFFFF"/>
              </a:solidFill>
              <a:latin typeface="Calibri" panose="020F0502020204030204" pitchFamily="34" charset="0"/>
              <a:ea typeface="Helvetica" panose="020B0604020202020204" pitchFamily="34" charset="0"/>
              <a:cs typeface="Calibri" panose="020F0502020204030204" pitchFamily="34" charset="0"/>
              <a:sym typeface="Calibri" panose="020F0502020204030204" pitchFamily="34" charset="0"/>
            </a:endParaRPr>
          </a:p>
        </p:txBody>
      </p:sp>
      <p:pic>
        <p:nvPicPr>
          <p:cNvPr id="51205" name="Picture 4" descr="Plassholder for innhold 4">
            <a:extLst>
              <a:ext uri="{FF2B5EF4-FFF2-40B4-BE49-F238E27FC236}">
                <a16:creationId xmlns:a16="http://schemas.microsoft.com/office/drawing/2014/main" id="{8590BC34-77D9-38F7-ADE4-91C7E499F7A5}"/>
              </a:ext>
            </a:extLst>
          </p:cNvPr>
          <p:cNvPicPr>
            <a:picLocks noChangeAspect="1"/>
          </p:cNvPicPr>
          <p:nvPr/>
        </p:nvPicPr>
        <p:blipFill>
          <a:blip r:embed="rId4">
            <a:extLst>
              <a:ext uri="{28A0092B-C50C-407E-A947-70E740481C1C}">
                <a14:useLocalDpi xmlns:a14="http://schemas.microsoft.com/office/drawing/2010/main" val="0"/>
              </a:ext>
            </a:extLst>
          </a:blip>
          <a:srcRect t="10500"/>
          <a:stretch>
            <a:fillRect/>
          </a:stretch>
        </p:blipFill>
        <p:spPr bwMode="auto">
          <a:xfrm>
            <a:off x="974725" y="941388"/>
            <a:ext cx="6777459" cy="4808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06" name="Picture 5" descr="Bilde 6">
            <a:extLst>
              <a:ext uri="{FF2B5EF4-FFF2-40B4-BE49-F238E27FC236}">
                <a16:creationId xmlns:a16="http://schemas.microsoft.com/office/drawing/2014/main" id="{BC5D6C3C-C964-CF60-B405-32BED02EA71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707438" y="5195888"/>
            <a:ext cx="3408362" cy="477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6FE50E5C-C966-51C5-447E-49AEA825805A}"/>
              </a:ext>
            </a:extLst>
          </p:cNvPr>
          <p:cNvSpPr>
            <a:spLocks noGrp="1"/>
          </p:cNvSpPr>
          <p:nvPr>
            <p:ph type="ctrTitle"/>
          </p:nvPr>
        </p:nvSpPr>
        <p:spPr>
          <a:xfrm>
            <a:off x="838200" y="365125"/>
            <a:ext cx="10515600" cy="1325563"/>
          </a:xfrm>
        </p:spPr>
        <p:txBody>
          <a:bodyPr vert="horz" lIns="91440" tIns="45720" rIns="91440" bIns="45720" rtlCol="0" anchor="ctr">
            <a:normAutofit fontScale="90000"/>
          </a:bodyPr>
          <a:lstStyle/>
          <a:p>
            <a:pPr algn="l" eaLnBrk="1" hangingPunct="1"/>
            <a:r>
              <a:rPr lang="en-US" sz="5000" kern="1200" dirty="0">
                <a:solidFill>
                  <a:schemeClr val="tx1"/>
                </a:solidFill>
                <a:latin typeface="+mj-lt"/>
                <a:ea typeface="+mj-ea"/>
                <a:cs typeface="+mj-cs"/>
              </a:rPr>
              <a:t>5. </a:t>
            </a:r>
            <a:r>
              <a:rPr lang="en-US" sz="5000" kern="1200" dirty="0" err="1">
                <a:solidFill>
                  <a:schemeClr val="tx1"/>
                </a:solidFill>
                <a:latin typeface="+mj-lt"/>
                <a:ea typeface="+mj-ea"/>
                <a:cs typeface="+mj-cs"/>
              </a:rPr>
              <a:t>Områdereguleringsplan</a:t>
            </a:r>
            <a:r>
              <a:rPr lang="en-US" sz="5000" kern="1200" dirty="0">
                <a:solidFill>
                  <a:schemeClr val="tx1"/>
                </a:solidFill>
                <a:latin typeface="+mj-lt"/>
                <a:ea typeface="+mj-ea"/>
                <a:cs typeface="+mj-cs"/>
              </a:rPr>
              <a:t> for </a:t>
            </a:r>
            <a:r>
              <a:rPr lang="en-US" sz="5000" kern="1200" dirty="0" err="1">
                <a:solidFill>
                  <a:schemeClr val="tx1"/>
                </a:solidFill>
                <a:latin typeface="+mj-lt"/>
                <a:ea typeface="+mj-ea"/>
                <a:cs typeface="+mj-cs"/>
              </a:rPr>
              <a:t>Nordseter</a:t>
            </a:r>
            <a:br>
              <a:rPr lang="en-US" sz="5000" kern="1200" dirty="0">
                <a:solidFill>
                  <a:schemeClr val="tx1"/>
                </a:solidFill>
                <a:latin typeface="+mj-lt"/>
                <a:ea typeface="+mj-ea"/>
                <a:cs typeface="+mj-cs"/>
              </a:rPr>
            </a:br>
            <a:r>
              <a:rPr lang="en-US" sz="5000" kern="1200" dirty="0">
                <a:solidFill>
                  <a:schemeClr val="tx1"/>
                </a:solidFill>
                <a:latin typeface="+mj-lt"/>
                <a:ea typeface="+mj-ea"/>
                <a:cs typeface="+mj-cs"/>
              </a:rPr>
              <a:t>    </a:t>
            </a:r>
            <a:r>
              <a:rPr lang="en-US" sz="5000" kern="1200" dirty="0" err="1">
                <a:solidFill>
                  <a:schemeClr val="tx1"/>
                </a:solidFill>
                <a:latin typeface="+mj-lt"/>
                <a:ea typeface="+mj-ea"/>
                <a:cs typeface="+mj-cs"/>
              </a:rPr>
              <a:t>Presentasjon</a:t>
            </a:r>
            <a:r>
              <a:rPr lang="en-US" sz="5000" kern="1200" dirty="0">
                <a:solidFill>
                  <a:schemeClr val="tx1"/>
                </a:solidFill>
                <a:latin typeface="+mj-lt"/>
                <a:ea typeface="+mj-ea"/>
                <a:cs typeface="+mj-cs"/>
              </a:rPr>
              <a:t> </a:t>
            </a:r>
            <a:r>
              <a:rPr lang="en-US" sz="5000" kern="1200" dirty="0" err="1">
                <a:solidFill>
                  <a:schemeClr val="tx1"/>
                </a:solidFill>
                <a:latin typeface="+mj-lt"/>
                <a:ea typeface="+mj-ea"/>
                <a:cs typeface="+mj-cs"/>
              </a:rPr>
              <a:t>på</a:t>
            </a:r>
            <a:r>
              <a:rPr lang="en-US" sz="5000" kern="1200" dirty="0">
                <a:solidFill>
                  <a:schemeClr val="tx1"/>
                </a:solidFill>
                <a:latin typeface="+mj-lt"/>
                <a:ea typeface="+mj-ea"/>
                <a:cs typeface="+mj-cs"/>
              </a:rPr>
              <a:t> NVs </a:t>
            </a:r>
            <a:r>
              <a:rPr lang="en-US" sz="5000" kern="1200" dirty="0" err="1">
                <a:solidFill>
                  <a:schemeClr val="tx1"/>
                </a:solidFill>
                <a:latin typeface="+mj-lt"/>
                <a:ea typeface="+mj-ea"/>
                <a:cs typeface="+mj-cs"/>
              </a:rPr>
              <a:t>årsmøte</a:t>
            </a:r>
            <a:r>
              <a:rPr lang="en-US" sz="5000" kern="1200" dirty="0">
                <a:solidFill>
                  <a:schemeClr val="tx1"/>
                </a:solidFill>
                <a:latin typeface="+mj-lt"/>
                <a:ea typeface="+mj-ea"/>
                <a:cs typeface="+mj-cs"/>
              </a:rPr>
              <a:t> 18.4.2025</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Undertittel 2">
            <a:extLst>
              <a:ext uri="{FF2B5EF4-FFF2-40B4-BE49-F238E27FC236}">
                <a16:creationId xmlns:a16="http://schemas.microsoft.com/office/drawing/2014/main" id="{93D5E585-5ED4-91AC-1E8E-50D93F3AC9C1}"/>
              </a:ext>
            </a:extLst>
          </p:cNvPr>
          <p:cNvSpPr>
            <a:spLocks noGrp="1"/>
          </p:cNvSpPr>
          <p:nvPr>
            <p:ph type="subTitle" idx="1"/>
          </p:nvPr>
        </p:nvSpPr>
        <p:spPr>
          <a:xfrm>
            <a:off x="838200" y="1929384"/>
            <a:ext cx="10515600" cy="4251960"/>
          </a:xfrm>
        </p:spPr>
        <p:txBody>
          <a:bodyPr vert="horz" lIns="91440" tIns="45720" rIns="91440" bIns="45720" rtlCol="0">
            <a:normAutofit/>
          </a:bodyPr>
          <a:lstStyle/>
          <a:p>
            <a:pPr algn="l" eaLnBrk="1" hangingPunct="1"/>
            <a:r>
              <a:rPr lang="en-US" sz="2200" b="1" dirty="0">
                <a:solidFill>
                  <a:schemeClr val="tx1"/>
                </a:solidFill>
              </a:rPr>
              <a:t>NORDSETERPLANEN GODKJENT I LILLEHAMMER KOMMUNESTYRE 27.03.25               ETTER EN MER ENN 4 ÅR LANG OG KREVENDE PLANPROSESS:</a:t>
            </a:r>
          </a:p>
          <a:p>
            <a:pPr algn="l" eaLnBrk="1" hangingPunct="1"/>
            <a:endParaRPr lang="en-US" sz="2200" b="1" dirty="0">
              <a:solidFill>
                <a:schemeClr val="tx1"/>
              </a:solidFill>
            </a:endParaRPr>
          </a:p>
          <a:p>
            <a:pPr marL="342900" indent="-228600" algn="l" eaLnBrk="1" hangingPunct="1">
              <a:buFont typeface="Arial" panose="020B0604020202020204" pitchFamily="34" charset="0"/>
              <a:buChar char="•"/>
            </a:pPr>
            <a:r>
              <a:rPr lang="en-US" sz="2200" dirty="0">
                <a:solidFill>
                  <a:schemeClr val="tx1"/>
                </a:solidFill>
              </a:rPr>
              <a:t>DESEMBER 2020 :VARSEL OM OPPSTART AV PLANARBEID OG FORSLAG TIL PLANPROGRAM</a:t>
            </a:r>
          </a:p>
          <a:p>
            <a:pPr marL="342900" indent="-228600" algn="l" eaLnBrk="1" hangingPunct="1">
              <a:buFont typeface="Arial" panose="020B0604020202020204" pitchFamily="34" charset="0"/>
              <a:buChar char="•"/>
            </a:pPr>
            <a:r>
              <a:rPr lang="en-US" sz="2200" dirty="0">
                <a:solidFill>
                  <a:schemeClr val="tx1"/>
                </a:solidFill>
              </a:rPr>
              <a:t>MARS 2022: PLANFORSLAG TIL 1. GANGS BEHANDLING OG HØRING/OFFENTLIG ETTERSYN</a:t>
            </a:r>
          </a:p>
          <a:p>
            <a:pPr marL="342900" indent="-228600" algn="l" eaLnBrk="1" hangingPunct="1">
              <a:buFont typeface="Arial" panose="020B0604020202020204" pitchFamily="34" charset="0"/>
              <a:buChar char="•"/>
            </a:pPr>
            <a:r>
              <a:rPr lang="en-US" sz="2200" dirty="0">
                <a:solidFill>
                  <a:schemeClr val="tx1"/>
                </a:solidFill>
              </a:rPr>
              <a:t>MARS 2024: PLANFORSLAG TIL 2. GANGS BEHANDLING OG NYTT OFFENTLIG ETTERSYN</a:t>
            </a:r>
          </a:p>
          <a:p>
            <a:pPr marL="342900" indent="-228600" algn="l" eaLnBrk="1" hangingPunct="1">
              <a:buFont typeface="Arial" panose="020B0604020202020204" pitchFamily="34" charset="0"/>
              <a:buChar char="•"/>
            </a:pPr>
            <a:r>
              <a:rPr lang="en-US" sz="2200" dirty="0">
                <a:solidFill>
                  <a:schemeClr val="tx1"/>
                </a:solidFill>
              </a:rPr>
              <a:t>MARS 2025: NORDSETERPLANEN ENDELIG GODKJENT AV LILLEHAMMER KOMMUNESTYRE</a:t>
            </a:r>
          </a:p>
        </p:txBody>
      </p:sp>
    </p:spTree>
    <p:extLst>
      <p:ext uri="{BB962C8B-B14F-4D97-AF65-F5344CB8AC3E}">
        <p14:creationId xmlns:p14="http://schemas.microsoft.com/office/powerpoint/2010/main" val="932545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Et bilde som inneholder tekst, skjermbilde, diagram, kart&#10;&#10;KI-generert innhold kan være feil.">
            <a:extLst>
              <a:ext uri="{FF2B5EF4-FFF2-40B4-BE49-F238E27FC236}">
                <a16:creationId xmlns:a16="http://schemas.microsoft.com/office/drawing/2014/main" id="{C605EFEC-157B-FF4A-95FC-0AB1926E4A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3217" y="-1117600"/>
            <a:ext cx="19088674" cy="8219440"/>
          </a:xfrm>
          <a:prstGeom prst="rect">
            <a:avLst/>
          </a:prstGeom>
        </p:spPr>
      </p:pic>
    </p:spTree>
    <p:extLst>
      <p:ext uri="{BB962C8B-B14F-4D97-AF65-F5344CB8AC3E}">
        <p14:creationId xmlns:p14="http://schemas.microsoft.com/office/powerpoint/2010/main" val="1891395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C95FC4E-0F79-A8FE-493F-107953DC792D}"/>
              </a:ext>
            </a:extLst>
          </p:cNvPr>
          <p:cNvSpPr>
            <a:spLocks noGrp="1"/>
          </p:cNvSpPr>
          <p:nvPr>
            <p:ph type="title"/>
          </p:nvPr>
        </p:nvSpPr>
        <p:spPr>
          <a:xfrm>
            <a:off x="838200" y="365126"/>
            <a:ext cx="10515600" cy="657430"/>
          </a:xfrm>
        </p:spPr>
        <p:txBody>
          <a:bodyPr>
            <a:normAutofit fontScale="90000"/>
          </a:bodyPr>
          <a:lstStyle/>
          <a:p>
            <a:br>
              <a:rPr lang="nb-NO" sz="3200" b="1" dirty="0"/>
            </a:br>
            <a:r>
              <a:rPr lang="nb-NO" sz="3600" b="1" dirty="0"/>
              <a:t>NORDSETERPLANEN: FØRINGER FOR PLANARARBEIDET</a:t>
            </a:r>
          </a:p>
        </p:txBody>
      </p:sp>
      <p:sp>
        <p:nvSpPr>
          <p:cNvPr id="3" name="Plassholder for innhold 2">
            <a:extLst>
              <a:ext uri="{FF2B5EF4-FFF2-40B4-BE49-F238E27FC236}">
                <a16:creationId xmlns:a16="http://schemas.microsoft.com/office/drawing/2014/main" id="{C62E0CA5-AF9D-17E5-1BF6-700DDB70E89A}"/>
              </a:ext>
            </a:extLst>
          </p:cNvPr>
          <p:cNvSpPr>
            <a:spLocks noGrp="1"/>
          </p:cNvSpPr>
          <p:nvPr>
            <p:ph idx="1"/>
          </p:nvPr>
        </p:nvSpPr>
        <p:spPr>
          <a:xfrm>
            <a:off x="838200" y="1096014"/>
            <a:ext cx="10515600" cy="5058205"/>
          </a:xfrm>
        </p:spPr>
        <p:txBody>
          <a:bodyPr>
            <a:normAutofit fontScale="62500" lnSpcReduction="20000"/>
          </a:bodyPr>
          <a:lstStyle/>
          <a:p>
            <a:pPr marL="0" indent="0">
              <a:buNone/>
            </a:pPr>
            <a:endParaRPr lang="nb-NO" sz="2000" b="1" dirty="0"/>
          </a:p>
          <a:p>
            <a:pPr marL="0" indent="0">
              <a:buNone/>
            </a:pPr>
            <a:r>
              <a:rPr lang="nb-NO" sz="2900" b="1" dirty="0"/>
              <a:t>FØRINGER I PLANPROGRAMMET OM PLANAVKLARINGER OG PLANARBEIDET</a:t>
            </a:r>
            <a:r>
              <a:rPr lang="nb-NO" sz="2000" b="1" dirty="0"/>
              <a:t>: </a:t>
            </a:r>
          </a:p>
          <a:p>
            <a:pPr>
              <a:lnSpc>
                <a:spcPct val="120000"/>
              </a:lnSpc>
            </a:pPr>
            <a:r>
              <a:rPr lang="nb-NO" sz="2600" dirty="0"/>
              <a:t>AVKLARING AV SENTRUMSLOKALISERING  OG INNHOLD AV SENTRUMSFUNKSJONER OG NÆRINGSVIRKSOMHET</a:t>
            </a:r>
          </a:p>
          <a:p>
            <a:pPr>
              <a:lnSpc>
                <a:spcPct val="120000"/>
              </a:lnSpc>
            </a:pPr>
            <a:r>
              <a:rPr lang="nb-NO" sz="2600" dirty="0"/>
              <a:t>SIKRING AV OMRÅDER TIL SKITREKK, SKILEIK, AKEBAKKE OG GRØNNSTRUKTUR,                                                                         MED SIKTE PÅ AKTIVITETSMULIGHETER SOMMER OG VINTER</a:t>
            </a:r>
          </a:p>
          <a:p>
            <a:r>
              <a:rPr lang="nb-NO" sz="2600" dirty="0"/>
              <a:t>FORTETNINGS- OG UTBYGGINGSALTERNATIVER</a:t>
            </a:r>
          </a:p>
          <a:p>
            <a:r>
              <a:rPr lang="nb-NO" sz="2600" dirty="0"/>
              <a:t>SIKRING AV NORDSETERS SÆRPREG</a:t>
            </a:r>
          </a:p>
          <a:p>
            <a:endParaRPr lang="nb-NO" sz="2600" dirty="0"/>
          </a:p>
          <a:p>
            <a:pPr marL="0" indent="0">
              <a:buNone/>
            </a:pPr>
            <a:r>
              <a:rPr lang="nb-NO" sz="2900" b="1" dirty="0"/>
              <a:t>POLITISKE FØRINGER I PLANPROSESSEN</a:t>
            </a:r>
            <a:r>
              <a:rPr lang="nb-NO" sz="2000" dirty="0"/>
              <a:t>:</a:t>
            </a:r>
          </a:p>
          <a:p>
            <a:r>
              <a:rPr lang="nb-NO" sz="2600" dirty="0"/>
              <a:t>AVKLARING AV FJELLGRENSE OG MARKAGRENSE (LNF MED HENSYNSSONER)</a:t>
            </a:r>
          </a:p>
          <a:p>
            <a:r>
              <a:rPr lang="nb-NO" sz="2600" dirty="0"/>
              <a:t>TYDELIGGJØRING AV NORDSETERS SETRE OG SETERLØKKER</a:t>
            </a:r>
          </a:p>
          <a:p>
            <a:r>
              <a:rPr lang="nb-NO" sz="2600" dirty="0"/>
              <a:t>AVKLARING AV LANDETJERNETS FRAMTIDSMULIGHETER</a:t>
            </a:r>
          </a:p>
          <a:p>
            <a:pPr>
              <a:lnSpc>
                <a:spcPct val="120000"/>
              </a:lnSpc>
            </a:pPr>
            <a:r>
              <a:rPr lang="nb-NO" sz="2600" dirty="0"/>
              <a:t>PLANMESSIG TILRETTELEGGING FOR:                                                                                                                                                    MODERAT NÆRINGVIRKSOMHET OG MIDDELS UTBYGGING AV FRITIDSBOLIGER</a:t>
            </a:r>
          </a:p>
          <a:p>
            <a:pPr marL="0" indent="0">
              <a:buNone/>
            </a:pPr>
            <a:r>
              <a:rPr lang="nb-NO" sz="2600" dirty="0"/>
              <a:t> </a:t>
            </a:r>
          </a:p>
          <a:p>
            <a:endParaRPr lang="nb-NO" sz="2000" dirty="0"/>
          </a:p>
          <a:p>
            <a:pPr marL="0" indent="0">
              <a:buNone/>
            </a:pPr>
            <a:endParaRPr lang="nb-NO" sz="2000" dirty="0"/>
          </a:p>
          <a:p>
            <a:endParaRPr lang="nb-NO" sz="2000" dirty="0"/>
          </a:p>
        </p:txBody>
      </p:sp>
    </p:spTree>
    <p:extLst>
      <p:ext uri="{BB962C8B-B14F-4D97-AF65-F5344CB8AC3E}">
        <p14:creationId xmlns:p14="http://schemas.microsoft.com/office/powerpoint/2010/main" val="2122626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61CFA9A-3F45-8153-F311-9E94F7EE8F5A}"/>
              </a:ext>
            </a:extLst>
          </p:cNvPr>
          <p:cNvSpPr>
            <a:spLocks noGrp="1"/>
          </p:cNvSpPr>
          <p:nvPr>
            <p:ph type="title"/>
          </p:nvPr>
        </p:nvSpPr>
        <p:spPr>
          <a:xfrm>
            <a:off x="6577780" y="-875070"/>
            <a:ext cx="4847303" cy="68826"/>
          </a:xfrm>
        </p:spPr>
        <p:txBody>
          <a:bodyPr>
            <a:normAutofit fontScale="90000"/>
          </a:bodyPr>
          <a:lstStyle/>
          <a:p>
            <a:endParaRPr lang="nb-NO" dirty="0"/>
          </a:p>
        </p:txBody>
      </p:sp>
      <p:pic>
        <p:nvPicPr>
          <p:cNvPr id="18" name="Plassholder for bilde 17" descr="Et bilde som inneholder kart, tekst, atlas">
            <a:extLst>
              <a:ext uri="{FF2B5EF4-FFF2-40B4-BE49-F238E27FC236}">
                <a16:creationId xmlns:a16="http://schemas.microsoft.com/office/drawing/2014/main" id="{467640D3-A056-1940-5964-E86D6464EE09}"/>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286" b="1286"/>
          <a:stretch>
            <a:fillRect/>
          </a:stretch>
        </p:blipFill>
        <p:spPr>
          <a:xfrm>
            <a:off x="1151042" y="344488"/>
            <a:ext cx="4473575" cy="5524500"/>
          </a:xfrm>
        </p:spPr>
      </p:pic>
      <p:sp>
        <p:nvSpPr>
          <p:cNvPr id="4" name="Plassholder for tekst 3">
            <a:extLst>
              <a:ext uri="{FF2B5EF4-FFF2-40B4-BE49-F238E27FC236}">
                <a16:creationId xmlns:a16="http://schemas.microsoft.com/office/drawing/2014/main" id="{F0A6A1C1-CDFC-0BA2-462F-1A56F74C95ED}"/>
              </a:ext>
            </a:extLst>
          </p:cNvPr>
          <p:cNvSpPr>
            <a:spLocks noGrp="1"/>
          </p:cNvSpPr>
          <p:nvPr>
            <p:ph type="body" sz="half" idx="2"/>
          </p:nvPr>
        </p:nvSpPr>
        <p:spPr>
          <a:xfrm>
            <a:off x="6508180" y="344488"/>
            <a:ext cx="5053780" cy="5896006"/>
          </a:xfrm>
        </p:spPr>
        <p:txBody>
          <a:bodyPr>
            <a:normAutofit fontScale="25000" lnSpcReduction="20000"/>
          </a:bodyPr>
          <a:lstStyle/>
          <a:p>
            <a:r>
              <a:rPr lang="nb-NO" sz="6400" b="1" dirty="0"/>
              <a:t>TEMAKART - HENSYNSSONE FRILUFTSLIV</a:t>
            </a:r>
          </a:p>
          <a:p>
            <a:pPr>
              <a:lnSpc>
                <a:spcPct val="170000"/>
              </a:lnSpc>
            </a:pPr>
            <a:r>
              <a:rPr lang="nb-NO" sz="6400" dirty="0"/>
              <a:t>TYDELIG POLITISK HOVEDFOKUS PÅ Å DRA EN KLAR GRENSE MELLOM NORDSETERGRENDAS UTBYGGINGSOMRÅDER   OG TILLIGGENDE SIKREDE FRILUFTSOMRÅDER</a:t>
            </a:r>
          </a:p>
          <a:p>
            <a:pPr>
              <a:lnSpc>
                <a:spcPct val="170000"/>
              </a:lnSpc>
            </a:pPr>
            <a:r>
              <a:rPr lang="nb-NO" sz="6400" dirty="0"/>
              <a:t>DE SIKREDE FRLUFTSOMRÅDENE INNENFOR PLANGRENSEN BESTÅR AV HENSYNSSONER FOR FRILUFTSLIV (</a:t>
            </a:r>
            <a:r>
              <a:rPr lang="nb-NO" sz="5600" dirty="0"/>
              <a:t>H 530 1 OG 2</a:t>
            </a:r>
            <a:r>
              <a:rPr lang="nb-NO" sz="6400" dirty="0"/>
              <a:t>)  OMFATTER PLANAREALENE MOT FJELLOMOMRÅDENE OG GROPMARKA – OG EN NATURKORRIDOR MELLOM UTBYGDE OMRÅDER PÅ NORDSETER OG GRENSA MOT SJUSJØEN</a:t>
            </a:r>
          </a:p>
          <a:p>
            <a:pPr>
              <a:lnSpc>
                <a:spcPct val="170000"/>
              </a:lnSpc>
            </a:pPr>
            <a:r>
              <a:rPr lang="nb-NO" sz="6400" dirty="0"/>
              <a:t>REGULERINGSFORMÅLET LNF-OMRÅDE MED HENSYNSSONER ER STYRKET MED EN KLAR MARKERING AV GRENSEDRAGNINGEN MED   «MARKAGRENSE» OG «FJELLGRENSE» </a:t>
            </a:r>
          </a:p>
          <a:p>
            <a:pPr>
              <a:lnSpc>
                <a:spcPct val="170000"/>
              </a:lnSpc>
            </a:pPr>
            <a:r>
              <a:rPr lang="nb-NO" sz="6400" dirty="0"/>
              <a:t> </a:t>
            </a:r>
            <a:r>
              <a:rPr lang="nb-NO" sz="6400" b="1" dirty="0"/>
              <a:t>DETTE ER ET REGULERINGSTEKNSK NYBROTTSARBEID</a:t>
            </a:r>
          </a:p>
          <a:p>
            <a:endParaRPr lang="nb-NO" dirty="0"/>
          </a:p>
          <a:p>
            <a:r>
              <a:rPr lang="nb-NO" sz="2900" dirty="0"/>
              <a:t>PLANMATERIALE TIL ENDELIG POLITISK BEHANDLING 27.03.25 NORDSETER VEL APRIL 25</a:t>
            </a:r>
          </a:p>
          <a:p>
            <a:endParaRPr lang="nb-NO" sz="1400" dirty="0"/>
          </a:p>
        </p:txBody>
      </p:sp>
    </p:spTree>
    <p:extLst>
      <p:ext uri="{BB962C8B-B14F-4D97-AF65-F5344CB8AC3E}">
        <p14:creationId xmlns:p14="http://schemas.microsoft.com/office/powerpoint/2010/main" val="4204958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2DF186A-C5D9-6F19-9D57-D99B882477C1}"/>
              </a:ext>
            </a:extLst>
          </p:cNvPr>
          <p:cNvSpPr>
            <a:spLocks noGrp="1"/>
          </p:cNvSpPr>
          <p:nvPr>
            <p:ph type="title"/>
          </p:nvPr>
        </p:nvSpPr>
        <p:spPr>
          <a:xfrm>
            <a:off x="5830529" y="-412955"/>
            <a:ext cx="5860026" cy="196645"/>
          </a:xfrm>
        </p:spPr>
        <p:txBody>
          <a:bodyPr>
            <a:normAutofit fontScale="90000"/>
          </a:bodyPr>
          <a:lstStyle/>
          <a:p>
            <a:endParaRPr lang="nb-NO" dirty="0"/>
          </a:p>
        </p:txBody>
      </p:sp>
      <p:pic>
        <p:nvPicPr>
          <p:cNvPr id="16" name="Plassholder for bilde 15" descr="Et bilde som inneholder kart, tekst, atlas&#10;&#10;KI-generert innhold kan være feil.">
            <a:extLst>
              <a:ext uri="{FF2B5EF4-FFF2-40B4-BE49-F238E27FC236}">
                <a16:creationId xmlns:a16="http://schemas.microsoft.com/office/drawing/2014/main" id="{ECE5EC55-C57A-D90B-41F5-E68D8C730694}"/>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4486" b="4486"/>
          <a:stretch>
            <a:fillRect/>
          </a:stretch>
        </p:blipFill>
        <p:spPr>
          <a:xfrm>
            <a:off x="855509" y="400844"/>
            <a:ext cx="4689475" cy="6056312"/>
          </a:xfrm>
        </p:spPr>
      </p:pic>
      <p:sp>
        <p:nvSpPr>
          <p:cNvPr id="4" name="Plassholder for tekst 3">
            <a:extLst>
              <a:ext uri="{FF2B5EF4-FFF2-40B4-BE49-F238E27FC236}">
                <a16:creationId xmlns:a16="http://schemas.microsoft.com/office/drawing/2014/main" id="{25268D1A-D4D5-AF35-F4D7-956B318B2D55}"/>
              </a:ext>
            </a:extLst>
          </p:cNvPr>
          <p:cNvSpPr>
            <a:spLocks noGrp="1"/>
          </p:cNvSpPr>
          <p:nvPr>
            <p:ph type="body" sz="half" idx="2"/>
          </p:nvPr>
        </p:nvSpPr>
        <p:spPr>
          <a:xfrm>
            <a:off x="6095999" y="363539"/>
            <a:ext cx="5594555" cy="6056312"/>
          </a:xfrm>
        </p:spPr>
        <p:txBody>
          <a:bodyPr>
            <a:normAutofit fontScale="47500" lnSpcReduction="20000"/>
          </a:bodyPr>
          <a:lstStyle/>
          <a:p>
            <a:r>
              <a:rPr lang="nb-NO" sz="4200" dirty="0"/>
              <a:t>TEMAKART HENSYNSSONER                   </a:t>
            </a:r>
            <a:r>
              <a:rPr lang="nb-NO" sz="4200" b="1" dirty="0"/>
              <a:t> </a:t>
            </a:r>
            <a:r>
              <a:rPr lang="nb-NO" sz="3800" b="1" dirty="0"/>
              <a:t>KULTURLANDSKAP OG KULTURMILJØ</a:t>
            </a:r>
          </a:p>
          <a:p>
            <a:endParaRPr lang="nb-NO" sz="2000" dirty="0"/>
          </a:p>
          <a:p>
            <a:pPr>
              <a:lnSpc>
                <a:spcPct val="120000"/>
              </a:lnSpc>
            </a:pPr>
            <a:r>
              <a:rPr lang="nb-NO" sz="3300" dirty="0"/>
              <a:t>TYDELIG POLITISK FOKUS PÅ SIKRING AV SETERLANDSKAPET – SETRE MED SETERLØKKER – MED HENSYNSSONE FOR BEVARING AV KULTURLANDSKAP OG MILJØ</a:t>
            </a:r>
          </a:p>
          <a:p>
            <a:pPr>
              <a:lnSpc>
                <a:spcPct val="120000"/>
              </a:lnSpc>
            </a:pPr>
            <a:r>
              <a:rPr lang="nb-NO" sz="3300" dirty="0"/>
              <a:t>I TILLEGG ER DELER AV LEIROMRÅDET MARKERT I PLANEN  MED HENSYNSSONE FOR BEVARING AV KULTURMINNE</a:t>
            </a:r>
          </a:p>
          <a:p>
            <a:pPr>
              <a:lnSpc>
                <a:spcPct val="120000"/>
              </a:lnSpc>
            </a:pPr>
            <a:r>
              <a:rPr lang="nb-NO" sz="3300" dirty="0"/>
              <a:t>PLANKARTET VISER OGSÅ  ET OMRÅDE FOR FELLES PLANLEGGING AV DEL AV GRØTÅSEN MED NEVLAVASSDRAGET OG LANDETJERN – SOM OGSÅ ER MARKERT MED HENSYNSSONER FOR BEVARING AV NATURMILØ</a:t>
            </a:r>
          </a:p>
          <a:p>
            <a:endParaRPr lang="nb-NO" sz="1500" dirty="0"/>
          </a:p>
          <a:p>
            <a:endParaRPr lang="nb-NO" sz="1500" dirty="0"/>
          </a:p>
          <a:p>
            <a:endParaRPr lang="nb-NO" sz="1400" dirty="0"/>
          </a:p>
          <a:p>
            <a:endParaRPr lang="nb-NO" sz="1400" dirty="0"/>
          </a:p>
          <a:p>
            <a:endParaRPr lang="nb-NO" sz="1400" dirty="0"/>
          </a:p>
          <a:p>
            <a:endParaRPr lang="nb-NO" sz="1400" dirty="0"/>
          </a:p>
          <a:p>
            <a:endParaRPr lang="nb-NO" sz="1400" dirty="0"/>
          </a:p>
          <a:p>
            <a:endParaRPr lang="nb-NO" sz="1400" dirty="0"/>
          </a:p>
          <a:p>
            <a:endParaRPr lang="nb-NO" sz="1400" dirty="0"/>
          </a:p>
          <a:p>
            <a:r>
              <a:rPr lang="nb-NO" sz="2500" dirty="0"/>
              <a:t>PLANMATERIALE FRA ENDELIG POLITISK BEHANDLING 27.03.25                                              NORDSETER VEL APRIL 25</a:t>
            </a:r>
          </a:p>
        </p:txBody>
      </p:sp>
    </p:spTree>
    <p:extLst>
      <p:ext uri="{BB962C8B-B14F-4D97-AF65-F5344CB8AC3E}">
        <p14:creationId xmlns:p14="http://schemas.microsoft.com/office/powerpoint/2010/main" val="1054497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9835683A-513A-8B21-48D8-43A64D08F0B9}"/>
              </a:ext>
            </a:extLst>
          </p:cNvPr>
          <p:cNvSpPr>
            <a:spLocks noGrp="1"/>
          </p:cNvSpPr>
          <p:nvPr>
            <p:ph type="title"/>
          </p:nvPr>
        </p:nvSpPr>
        <p:spPr>
          <a:xfrm>
            <a:off x="838200" y="365125"/>
            <a:ext cx="10515600" cy="1325563"/>
          </a:xfrm>
        </p:spPr>
        <p:txBody>
          <a:bodyPr>
            <a:normAutofit/>
          </a:bodyPr>
          <a:lstStyle/>
          <a:p>
            <a:r>
              <a:rPr lang="nb-NO" sz="5400"/>
              <a:t>    </a:t>
            </a:r>
            <a:r>
              <a:rPr lang="nb-NO" sz="5400" b="1"/>
              <a:t>OMRÅDEPLANENS PLANSTRUKTUR</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4FAE68FE-DE81-627F-DFC4-3C05CF3971EA}"/>
              </a:ext>
            </a:extLst>
          </p:cNvPr>
          <p:cNvSpPr>
            <a:spLocks noGrp="1"/>
          </p:cNvSpPr>
          <p:nvPr>
            <p:ph idx="1"/>
          </p:nvPr>
        </p:nvSpPr>
        <p:spPr>
          <a:xfrm>
            <a:off x="838200" y="1929384"/>
            <a:ext cx="10515600" cy="4251960"/>
          </a:xfrm>
        </p:spPr>
        <p:txBody>
          <a:bodyPr>
            <a:normAutofit/>
          </a:bodyPr>
          <a:lstStyle/>
          <a:p>
            <a:pPr marL="0" indent="0">
              <a:buNone/>
            </a:pPr>
            <a:r>
              <a:rPr lang="nb-NO" sz="1700" b="1" dirty="0"/>
              <a:t>OMRÅDEPLANENS  PLANDOKUMENTER:</a:t>
            </a:r>
          </a:p>
          <a:p>
            <a:pPr marL="0" indent="0">
              <a:buNone/>
            </a:pPr>
            <a:r>
              <a:rPr lang="nb-NO" sz="1700" b="1" dirty="0"/>
              <a:t>PLANBESKRIVELSE:</a:t>
            </a:r>
          </a:p>
          <a:p>
            <a:pPr marL="0" indent="0">
              <a:buNone/>
            </a:pPr>
            <a:r>
              <a:rPr lang="nb-NO" sz="1700" dirty="0"/>
              <a:t>BESKRIVELSE AV PLANPROSSESS, UTREDNINGSDOKUMENTER, FAGLIGE VURDERINGER, VALGMULIGHETER, VALG, PLANFAGLIGE RÅD OG POLITISKE AVGJØRELSER</a:t>
            </a:r>
          </a:p>
          <a:p>
            <a:pPr marL="0" indent="0">
              <a:buNone/>
            </a:pPr>
            <a:r>
              <a:rPr lang="nb-NO" sz="1700" b="1" dirty="0"/>
              <a:t>PLANKART:</a:t>
            </a:r>
          </a:p>
          <a:p>
            <a:pPr marL="0" indent="0">
              <a:buNone/>
            </a:pPr>
            <a:r>
              <a:rPr lang="nb-NO" sz="1700" dirty="0"/>
              <a:t>PLANKART UTARBEIDET ETTER FASTSATTE RETNINGSLINJER MED REGULERINGSFORMÅL</a:t>
            </a:r>
          </a:p>
          <a:p>
            <a:pPr marL="0" indent="0">
              <a:buNone/>
            </a:pPr>
            <a:r>
              <a:rPr lang="nb-NO" sz="1700" b="1" dirty="0"/>
              <a:t>PLANBESTEMMELSER</a:t>
            </a:r>
            <a:r>
              <a:rPr lang="nb-NO" sz="1700" dirty="0"/>
              <a:t>:</a:t>
            </a:r>
          </a:p>
          <a:p>
            <a:pPr marL="0" indent="0">
              <a:buNone/>
            </a:pPr>
            <a:r>
              <a:rPr lang="nb-NO" sz="1700" dirty="0"/>
              <a:t>BESTEMMELSER UTARBEIDET ETTER FASTSATTE RENINGSLINJER, MED FASTSATTE RAMMER FOR SIKRINGER OG/ELLER TILTAK INNENFOR PLANKARTETS RAMMER OG FORMÅL</a:t>
            </a:r>
          </a:p>
          <a:p>
            <a:pPr marL="0" indent="0">
              <a:buNone/>
            </a:pPr>
            <a:r>
              <a:rPr lang="nb-NO" sz="1700" dirty="0"/>
              <a:t>DA OMRÅDEREGULERINGSPLANEN ER EN OVERORDNET OG VIDEREUTVIKLET PLAN BASERT PÅ 21 EKSISTERENDE REGULERINGSPLANER, BESTÅR BESTEMMELSENE BÅDE AV FELLESBESTEMMELSER FOR HELE REGULERINGSOMRÅDET OG FOR BESTEMMELSER KNYTTET TIL DELOMRÅDER, SONER.                                                                                                                                  SONENE HAR BETEGNELSER SONE A, B, C, D OG E, VIST I EGET KARTBILAG</a:t>
            </a:r>
          </a:p>
          <a:p>
            <a:pPr marL="0" indent="0">
              <a:buNone/>
            </a:pPr>
            <a:endParaRPr lang="nb-NO" sz="1700" dirty="0"/>
          </a:p>
        </p:txBody>
      </p:sp>
    </p:spTree>
    <p:extLst>
      <p:ext uri="{BB962C8B-B14F-4D97-AF65-F5344CB8AC3E}">
        <p14:creationId xmlns:p14="http://schemas.microsoft.com/office/powerpoint/2010/main" val="252323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8AB13FF-201F-1315-682C-4A0DBB5E334B}"/>
              </a:ext>
            </a:extLst>
          </p:cNvPr>
          <p:cNvSpPr>
            <a:spLocks noGrp="1"/>
          </p:cNvSpPr>
          <p:nvPr>
            <p:ph type="title"/>
          </p:nvPr>
        </p:nvSpPr>
        <p:spPr>
          <a:xfrm>
            <a:off x="6341806" y="-648929"/>
            <a:ext cx="5584723" cy="412955"/>
          </a:xfrm>
        </p:spPr>
        <p:txBody>
          <a:bodyPr>
            <a:normAutofit fontScale="90000"/>
          </a:bodyPr>
          <a:lstStyle/>
          <a:p>
            <a:endParaRPr lang="nb-NO" dirty="0"/>
          </a:p>
        </p:txBody>
      </p:sp>
      <p:pic>
        <p:nvPicPr>
          <p:cNvPr id="6" name="Plassholder for bilde 5" descr="Et bilde som inneholder kart, tekst">
            <a:extLst>
              <a:ext uri="{FF2B5EF4-FFF2-40B4-BE49-F238E27FC236}">
                <a16:creationId xmlns:a16="http://schemas.microsoft.com/office/drawing/2014/main" id="{22E7116D-9525-1FC3-67D4-2C1B19CE890E}"/>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34" b="34"/>
          <a:stretch>
            <a:fillRect/>
          </a:stretch>
        </p:blipFill>
        <p:spPr>
          <a:xfrm>
            <a:off x="973138" y="612775"/>
            <a:ext cx="4445000" cy="5719763"/>
          </a:xfrm>
        </p:spPr>
      </p:pic>
      <p:sp>
        <p:nvSpPr>
          <p:cNvPr id="4" name="Plassholder for tekst 3">
            <a:extLst>
              <a:ext uri="{FF2B5EF4-FFF2-40B4-BE49-F238E27FC236}">
                <a16:creationId xmlns:a16="http://schemas.microsoft.com/office/drawing/2014/main" id="{8E05ED6A-03AE-B34D-5FE9-3D6371E95D44}"/>
              </a:ext>
            </a:extLst>
          </p:cNvPr>
          <p:cNvSpPr>
            <a:spLocks noGrp="1"/>
          </p:cNvSpPr>
          <p:nvPr>
            <p:ph type="body" sz="half" idx="2"/>
          </p:nvPr>
        </p:nvSpPr>
        <p:spPr>
          <a:xfrm>
            <a:off x="6095999" y="612211"/>
            <a:ext cx="5299587" cy="5719763"/>
          </a:xfrm>
        </p:spPr>
        <p:txBody>
          <a:bodyPr>
            <a:normAutofit fontScale="25000" lnSpcReduction="20000"/>
          </a:bodyPr>
          <a:lstStyle/>
          <a:p>
            <a:r>
              <a:rPr lang="nb-NO" sz="11200" dirty="0"/>
              <a:t>NORDSETERPLANEN   SONEKART</a:t>
            </a:r>
          </a:p>
          <a:p>
            <a:r>
              <a:rPr lang="nb-NO" sz="8000" dirty="0"/>
              <a:t>SONEKART KNYTTET TIL REGULERINGSBESTEMMELSER FOR DE ENKELTE DELOMRÅDENE - KALT SONER - A, B, C, D, OG E (LNF)</a:t>
            </a:r>
          </a:p>
          <a:p>
            <a:r>
              <a:rPr lang="nb-NO" sz="8000" dirty="0"/>
              <a:t> SONENE ER:</a:t>
            </a:r>
          </a:p>
          <a:p>
            <a:r>
              <a:rPr lang="nb-NO" sz="8000" dirty="0"/>
              <a:t>A    NORDSETER SENTRUM</a:t>
            </a:r>
          </a:p>
          <a:p>
            <a:r>
              <a:rPr lang="nb-NO" sz="8000" dirty="0"/>
              <a:t>B1  KAUS</a:t>
            </a:r>
          </a:p>
          <a:p>
            <a:r>
              <a:rPr lang="nb-NO" sz="8000" dirty="0"/>
              <a:t>B2  HØGFJELLIA NORD</a:t>
            </a:r>
          </a:p>
          <a:p>
            <a:r>
              <a:rPr lang="nb-NO" sz="8000" dirty="0"/>
              <a:t>C1  BÅRDSENGSETRA</a:t>
            </a:r>
          </a:p>
          <a:p>
            <a:r>
              <a:rPr lang="nb-NO" sz="8000" dirty="0"/>
              <a:t>C2  LANDETJERN OG LILLEHAMMER SETER</a:t>
            </a:r>
          </a:p>
          <a:p>
            <a:r>
              <a:rPr lang="nb-NO" sz="8000" dirty="0"/>
              <a:t>C3  HØGFJELLIA SØR</a:t>
            </a:r>
          </a:p>
          <a:p>
            <a:r>
              <a:rPr lang="nb-NO" sz="8000" dirty="0"/>
              <a:t>C4  TRONDSMYRA</a:t>
            </a:r>
          </a:p>
          <a:p>
            <a:r>
              <a:rPr lang="nb-NO" sz="8000" dirty="0"/>
              <a:t>C5  HESTÅSEN</a:t>
            </a:r>
          </a:p>
          <a:p>
            <a:r>
              <a:rPr lang="nb-NO" sz="8000" dirty="0"/>
              <a:t>D    GRØTÅSEN</a:t>
            </a:r>
          </a:p>
          <a:p>
            <a:r>
              <a:rPr lang="nb-NO" sz="8000" dirty="0"/>
              <a:t>E     BUFFERSONER MOT FJELLET/GROPMARKA OG              </a:t>
            </a:r>
          </a:p>
          <a:p>
            <a:r>
              <a:rPr lang="nb-NO" sz="8000" dirty="0"/>
              <a:t>       SJUSJØEN.    </a:t>
            </a:r>
            <a:r>
              <a:rPr lang="nb-NO" sz="6400" dirty="0"/>
              <a:t>               </a:t>
            </a:r>
            <a:endParaRPr lang="nb-NO" sz="3400" dirty="0"/>
          </a:p>
          <a:p>
            <a:endParaRPr lang="nb-NO" sz="6400" dirty="0"/>
          </a:p>
          <a:p>
            <a:r>
              <a:rPr lang="nb-NO" sz="6400" dirty="0"/>
              <a:t>PLANMATERIALE TIL ENDELIG POLITISK BEHANDLING 27.03.25 NORDSETER VEL APRIL 25</a:t>
            </a:r>
          </a:p>
        </p:txBody>
      </p:sp>
    </p:spTree>
    <p:extLst>
      <p:ext uri="{BB962C8B-B14F-4D97-AF65-F5344CB8AC3E}">
        <p14:creationId xmlns:p14="http://schemas.microsoft.com/office/powerpoint/2010/main" val="1210185674"/>
      </p:ext>
    </p:extLst>
  </p:cSld>
  <p:clrMapOvr>
    <a:masterClrMapping/>
  </p:clrMapOvr>
</p:sld>
</file>

<file path=ppt/theme/theme1.xml><?xml version="1.0" encoding="utf-8"?>
<a:theme xmlns:a="http://schemas.openxmlformats.org/drawingml/2006/main" name="Office-tema">
  <a:themeElements>
    <a:clrScheme name="">
      <a:dk1>
        <a:srgbClr val="000000"/>
      </a:dk1>
      <a:lt1>
        <a:srgbClr val="FFFFFF"/>
      </a:lt1>
      <a:dk2>
        <a:srgbClr val="A7A7A7"/>
      </a:dk2>
      <a:lt2>
        <a:srgbClr val="535353"/>
      </a:lt2>
      <a:accent1>
        <a:srgbClr val="5B9BD5"/>
      </a:accent1>
      <a:accent2>
        <a:srgbClr val="ED7D31"/>
      </a:accent2>
      <a:accent3>
        <a:srgbClr val="FFFFFF"/>
      </a:accent3>
      <a:accent4>
        <a:srgbClr val="000000"/>
      </a:accent4>
      <a:accent5>
        <a:srgbClr val="B5CBE7"/>
      </a:accent5>
      <a:accent6>
        <a:srgbClr val="D7712B"/>
      </a:accent6>
      <a:hlink>
        <a:srgbClr val="0000FF"/>
      </a:hlink>
      <a:folHlink>
        <a:srgbClr val="FF00FF"/>
      </a:folHlink>
    </a:clrScheme>
    <a:fontScheme name="Office-tema">
      <a:majorFont>
        <a:latin typeface="Calibri Light"/>
        <a:ea typeface=""/>
        <a:cs typeface="Calibri Light"/>
      </a:majorFont>
      <a:minorFont>
        <a:latin typeface="Calibri"/>
        <a:ea typeface=""/>
        <a:cs typeface="Calibri"/>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45719" tIns="45719" rIns="45719" bIns="45719" numCol="1" anchor="ctr" anchorCtr="0" compatLnSpc="1">
        <a:prstTxWarp prst="textNoShape">
          <a:avLst/>
        </a:prstTxWarp>
        <a:spAutoFit/>
      </a:bodyPr>
      <a:lstStyle>
        <a:defPPr marL="0" marR="0" indent="0" algn="l" defTabSz="914400" rtl="0" eaLnBrk="1" fontAlgn="base" latinLnBrk="0" hangingPunct="0">
          <a:lnSpc>
            <a:spcPct val="100000"/>
          </a:lnSpc>
          <a:spcBef>
            <a:spcPct val="0"/>
          </a:spcBef>
          <a:spcAft>
            <a:spcPct val="0"/>
          </a:spcAft>
          <a:buClrTx/>
          <a:buSzTx/>
          <a:buFontTx/>
          <a:buNone/>
          <a:tabLst/>
          <a:defRPr kumimoji="0" lang="nb-NO" altLang="nb-NO" sz="1800" b="0" i="0" u="none" strike="noStrike" cap="none" normalizeH="0" baseline="0" smtClean="0">
            <a:ln>
              <a:noFill/>
            </a:ln>
            <a:solidFill>
              <a:srgbClr val="000000"/>
            </a:solidFill>
            <a:effectLst/>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defPPr>
      </a:lstStyle>
    </a:spDef>
    <a:lnDef>
      <a:spPr bwMode="auto">
        <a:xfrm>
          <a:off x="0" y="0"/>
          <a:ext cx="1" cy="1"/>
        </a:xfrm>
        <a:custGeom>
          <a:avLst/>
          <a:gdLst/>
          <a:ahLst/>
          <a:cxnLst/>
          <a:rect l="0" t="0" r="0" b="0"/>
          <a:pathLst/>
        </a:custGeom>
        <a:solidFill>
          <a:srgbClr val="FFFFFF"/>
        </a:solidFill>
        <a:ln w="254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45719" tIns="45719" rIns="45719" bIns="45719" numCol="1" anchor="ctr" anchorCtr="0" compatLnSpc="1">
        <a:prstTxWarp prst="textNoShape">
          <a:avLst/>
        </a:prstTxWarp>
        <a:spAutoFit/>
      </a:bodyPr>
      <a:lstStyle>
        <a:defPPr marL="0" marR="0" indent="0" algn="l" defTabSz="914400" rtl="0" eaLnBrk="1" fontAlgn="base" latinLnBrk="0" hangingPunct="0">
          <a:lnSpc>
            <a:spcPct val="100000"/>
          </a:lnSpc>
          <a:spcBef>
            <a:spcPct val="0"/>
          </a:spcBef>
          <a:spcAft>
            <a:spcPct val="0"/>
          </a:spcAft>
          <a:buClrTx/>
          <a:buSzTx/>
          <a:buFontTx/>
          <a:buNone/>
          <a:tabLst/>
          <a:defRPr kumimoji="0" lang="nb-NO" altLang="nb-NO" sz="1800" b="0" i="0" u="none" strike="noStrike" cap="none" normalizeH="0" baseline="0" smtClean="0">
            <a:ln>
              <a:noFill/>
            </a:ln>
            <a:solidFill>
              <a:srgbClr val="000000"/>
            </a:solidFill>
            <a:effectLst/>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
      <a:dk1>
        <a:srgbClr val="000000"/>
      </a:dk1>
      <a:lt1>
        <a:srgbClr val="FFFFFF"/>
      </a:lt1>
      <a:dk2>
        <a:srgbClr val="A7A7A7"/>
      </a:dk2>
      <a:lt2>
        <a:srgbClr val="535353"/>
      </a:lt2>
      <a:accent1>
        <a:srgbClr val="5B9BD5"/>
      </a:accent1>
      <a:accent2>
        <a:srgbClr val="ED7D31"/>
      </a:accent2>
      <a:accent3>
        <a:srgbClr val="FFFFFF"/>
      </a:accent3>
      <a:accent4>
        <a:srgbClr val="000000"/>
      </a:accent4>
      <a:accent5>
        <a:srgbClr val="B5CBE7"/>
      </a:accent5>
      <a:accent6>
        <a:srgbClr val="D7712B"/>
      </a:accent6>
      <a:hlink>
        <a:srgbClr val="0000FF"/>
      </a:hlink>
      <a:folHlink>
        <a:srgbClr val="FF00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4726</TotalTime>
  <Words>1098</Words>
  <Application>Microsoft Office PowerPoint</Application>
  <PresentationFormat>Widescreen</PresentationFormat>
  <Paragraphs>123</Paragraphs>
  <Slides>14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Helvetica</vt:lpstr>
      <vt:lpstr>Office-tema</vt:lpstr>
      <vt:lpstr>NORDSETER VELS PRESENTASJON AV OMRÅDEREGULERINGSPLANEN FOR NORDSETER</vt:lpstr>
      <vt:lpstr>Områdeplan for Nordseter, presentasjon av kommunens nylig vedtatte plan</vt:lpstr>
      <vt:lpstr>5. Områdereguleringsplan for Nordseter     Presentasjon på NVs årsmøte 18.4.2025</vt:lpstr>
      <vt:lpstr>PowerPoint Presentation</vt:lpstr>
      <vt:lpstr> NORDSETERPLANEN: FØRINGER FOR PLANARARBEIDET</vt:lpstr>
      <vt:lpstr>PowerPoint Presentation</vt:lpstr>
      <vt:lpstr>PowerPoint Presentation</vt:lpstr>
      <vt:lpstr>    OMRÅDEPLANENS PLANSTRUKTUR</vt:lpstr>
      <vt:lpstr>PowerPoint Presentation</vt:lpstr>
      <vt:lpstr>NORDSETERPLANEN</vt:lpstr>
      <vt:lpstr>PowerPoint Presentation</vt:lpstr>
      <vt:lpstr>HVORDAN VURDERER NORDSETER VEL NORDSETERPLANEN </vt:lpstr>
      <vt:lpstr>HVA MÅ NORDSETER VEL FORTSATT KJEMPE FOR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Velkommen til årsmøte</dc:title>
  <dc:creator>Slinning Gerd</dc:creator>
  <cp:lastModifiedBy>Granum, Bjørn Vidar</cp:lastModifiedBy>
  <cp:revision>57</cp:revision>
  <cp:lastPrinted>2025-04-10T15:51:22Z</cp:lastPrinted>
  <dcterms:modified xsi:type="dcterms:W3CDTF">2025-12-15T10:04:36Z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7a0defb-d95a-4801-9cac-afdefc91cdbd_Enabled">
    <vt:lpwstr>true</vt:lpwstr>
  </property>
  <property fmtid="{D5CDD505-2E9C-101B-9397-08002B2CF9AE}" pid="3" name="MSIP_Label_b7a0defb-d95a-4801-9cac-afdefc91cdbd_SetDate">
    <vt:lpwstr>2024-03-10T18:58:26Z</vt:lpwstr>
  </property>
  <property fmtid="{D5CDD505-2E9C-101B-9397-08002B2CF9AE}" pid="4" name="MSIP_Label_b7a0defb-d95a-4801-9cac-afdefc91cdbd_Method">
    <vt:lpwstr>Standard</vt:lpwstr>
  </property>
  <property fmtid="{D5CDD505-2E9C-101B-9397-08002B2CF9AE}" pid="5" name="MSIP_Label_b7a0defb-d95a-4801-9cac-afdefc91cdbd_Name">
    <vt:lpwstr>Intern (KDD)</vt:lpwstr>
  </property>
  <property fmtid="{D5CDD505-2E9C-101B-9397-08002B2CF9AE}" pid="6" name="MSIP_Label_b7a0defb-d95a-4801-9cac-afdefc91cdbd_SiteId">
    <vt:lpwstr>f696e186-1c3b-44cd-bf76-5ace0e7007bd</vt:lpwstr>
  </property>
  <property fmtid="{D5CDD505-2E9C-101B-9397-08002B2CF9AE}" pid="7" name="MSIP_Label_b7a0defb-d95a-4801-9cac-afdefc91cdbd_ActionId">
    <vt:lpwstr>1f2d86e8-e004-4540-bcce-ad5867e6cdee</vt:lpwstr>
  </property>
  <property fmtid="{D5CDD505-2E9C-101B-9397-08002B2CF9AE}" pid="8" name="MSIP_Label_b7a0defb-d95a-4801-9cac-afdefc91cdbd_ContentBits">
    <vt:lpwstr>0</vt:lpwstr>
  </property>
  <property fmtid="{D5CDD505-2E9C-101B-9397-08002B2CF9AE}" pid="9" name="MSIP_Label_5ec17ee5-d002-416f-a486-c5f1fad2d957_Enabled">
    <vt:lpwstr>true</vt:lpwstr>
  </property>
  <property fmtid="{D5CDD505-2E9C-101B-9397-08002B2CF9AE}" pid="10" name="MSIP_Label_5ec17ee5-d002-416f-a486-c5f1fad2d957_SetDate">
    <vt:lpwstr>2025-03-28T08:52:47Z</vt:lpwstr>
  </property>
  <property fmtid="{D5CDD505-2E9C-101B-9397-08002B2CF9AE}" pid="11" name="MSIP_Label_5ec17ee5-d002-416f-a486-c5f1fad2d957_Method">
    <vt:lpwstr>Privileged</vt:lpwstr>
  </property>
  <property fmtid="{D5CDD505-2E9C-101B-9397-08002B2CF9AE}" pid="12" name="MSIP_Label_5ec17ee5-d002-416f-a486-c5f1fad2d957_Name">
    <vt:lpwstr>Open</vt:lpwstr>
  </property>
  <property fmtid="{D5CDD505-2E9C-101B-9397-08002B2CF9AE}" pid="13" name="MSIP_Label_5ec17ee5-d002-416f-a486-c5f1fad2d957_SiteId">
    <vt:lpwstr>8beccd60-0be6-4025-8e24-ca9ae679e1f4</vt:lpwstr>
  </property>
  <property fmtid="{D5CDD505-2E9C-101B-9397-08002B2CF9AE}" pid="14" name="MSIP_Label_5ec17ee5-d002-416f-a486-c5f1fad2d957_ActionId">
    <vt:lpwstr>80be7e42-f94a-4c4a-96df-bffe3fd2d39a</vt:lpwstr>
  </property>
  <property fmtid="{D5CDD505-2E9C-101B-9397-08002B2CF9AE}" pid="15" name="MSIP_Label_5ec17ee5-d002-416f-a486-c5f1fad2d957_ContentBits">
    <vt:lpwstr>0</vt:lpwstr>
  </property>
</Properties>
</file>